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50"/>
  </p:notesMasterIdLst>
  <p:sldIdLst>
    <p:sldId id="256" r:id="rId2"/>
    <p:sldId id="284" r:id="rId3"/>
    <p:sldId id="282" r:id="rId4"/>
    <p:sldId id="292" r:id="rId5"/>
    <p:sldId id="285" r:id="rId6"/>
    <p:sldId id="286" r:id="rId7"/>
    <p:sldId id="287" r:id="rId8"/>
    <p:sldId id="288" r:id="rId9"/>
    <p:sldId id="289" r:id="rId10"/>
    <p:sldId id="311" r:id="rId11"/>
    <p:sldId id="304" r:id="rId12"/>
    <p:sldId id="293" r:id="rId13"/>
    <p:sldId id="302" r:id="rId14"/>
    <p:sldId id="306" r:id="rId15"/>
    <p:sldId id="307" r:id="rId16"/>
    <p:sldId id="308" r:id="rId17"/>
    <p:sldId id="333" r:id="rId18"/>
    <p:sldId id="310" r:id="rId19"/>
    <p:sldId id="312" r:id="rId20"/>
    <p:sldId id="313" r:id="rId21"/>
    <p:sldId id="314" r:id="rId22"/>
    <p:sldId id="315" r:id="rId23"/>
    <p:sldId id="309" r:id="rId24"/>
    <p:sldId id="317" r:id="rId25"/>
    <p:sldId id="319" r:id="rId26"/>
    <p:sldId id="322" r:id="rId27"/>
    <p:sldId id="324" r:id="rId28"/>
    <p:sldId id="334" r:id="rId29"/>
    <p:sldId id="337" r:id="rId30"/>
    <p:sldId id="338" r:id="rId31"/>
    <p:sldId id="339" r:id="rId32"/>
    <p:sldId id="341" r:id="rId33"/>
    <p:sldId id="343" r:id="rId34"/>
    <p:sldId id="345" r:id="rId35"/>
    <p:sldId id="362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1" r:id="rId46"/>
    <p:sldId id="363" r:id="rId47"/>
    <p:sldId id="364" r:id="rId48"/>
    <p:sldId id="365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31"/>
  </p:normalViewPr>
  <p:slideViewPr>
    <p:cSldViewPr snapToGrid="0" snapToObjects="1">
      <p:cViewPr>
        <p:scale>
          <a:sx n="49" d="100"/>
          <a:sy n="49" d="100"/>
        </p:scale>
        <p:origin x="1222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82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899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82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21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186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26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13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94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244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21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74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774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67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087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195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368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952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844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94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787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0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43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90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24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3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56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6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" name="Shape 57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58" name="Shape 58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" name="Shape 60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61" name="Shape 61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2" name="Shape 9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  <a:endParaRPr lang="k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ko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ko" dirty="0" smtClean="0"/>
              <a:t>Week 2</a:t>
            </a:r>
            <a:r>
              <a:rPr lang="en-US" altLang="ko" dirty="0" smtClean="0"/>
              <a:t> Review</a:t>
            </a:r>
            <a:endParaRPr lang="ko" dirty="0"/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Week 2, Day </a:t>
            </a:r>
            <a:r>
              <a:rPr lang="en-US" altLang="ko" dirty="0"/>
              <a:t>5</a:t>
            </a:r>
            <a:endParaRPr lang="k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Div </a:t>
            </a:r>
            <a:r>
              <a:rPr lang="en" dirty="0"/>
              <a:t>Element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An empty </a:t>
            </a:r>
            <a:r>
              <a:rPr lang="en" b="1" dirty="0"/>
              <a:t>container</a:t>
            </a:r>
            <a:r>
              <a:rPr lang="en" dirty="0"/>
              <a:t> </a:t>
            </a:r>
            <a:r>
              <a:rPr lang="en" dirty="0" smtClean="0"/>
              <a:t>element</a:t>
            </a:r>
            <a:endParaRPr lang="en" dirty="0"/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Useful for applying a specific styling for all elements within &lt;div</a:t>
            </a:r>
            <a:r>
              <a:rPr lang="en" dirty="0" smtClean="0"/>
              <a:t>&gt;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Extremely useful for organizing the css code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For example, put all headings together</a:t>
            </a:r>
            <a:endParaRPr lang="en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&lt;div style=”color:red;”&gt;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…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4658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Style </a:t>
            </a:r>
            <a:r>
              <a:rPr lang="en" dirty="0"/>
              <a:t>Attribute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b="1" dirty="0"/>
              <a:t>&lt;tagname style=”property:value;”&gt;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Specifies the </a:t>
            </a:r>
            <a:r>
              <a:rPr lang="en" b="1" dirty="0"/>
              <a:t>style</a:t>
            </a:r>
            <a:r>
              <a:rPr lang="en" dirty="0"/>
              <a:t> of an element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Properties: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background-color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font-family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font-size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text-align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3" t="10333" r="80437" b="69667"/>
          <a:stretch/>
        </p:blipFill>
        <p:spPr>
          <a:xfrm>
            <a:off x="5215890" y="798725"/>
            <a:ext cx="2909423" cy="1722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8" t="4454" r="64782" b="67909"/>
          <a:stretch/>
        </p:blipFill>
        <p:spPr>
          <a:xfrm>
            <a:off x="4728482" y="2781760"/>
            <a:ext cx="3884238" cy="171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75" t="10222" r="66187" b="70778"/>
          <a:stretch/>
        </p:blipFill>
        <p:spPr>
          <a:xfrm>
            <a:off x="4217913" y="864223"/>
            <a:ext cx="4905375" cy="1591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250" t="4112" r="66375" b="71889"/>
          <a:stretch/>
        </p:blipFill>
        <p:spPr>
          <a:xfrm>
            <a:off x="4217913" y="2781760"/>
            <a:ext cx="4724400" cy="18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Giving Style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6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How to use </a:t>
            </a:r>
            <a:r>
              <a:rPr lang="en" dirty="0" smtClean="0"/>
              <a:t>CSS </a:t>
            </a:r>
            <a:endParaRPr lang="en"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Three different ways to define CSS </a:t>
            </a:r>
            <a:r>
              <a:rPr lang="en" dirty="0" smtClean="0"/>
              <a:t>styling:</a:t>
            </a:r>
            <a:endParaRPr lang="en" dirty="0"/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 dirty="0"/>
              <a:t>Inline </a:t>
            </a:r>
            <a:r>
              <a:rPr lang="en" dirty="0" smtClean="0"/>
              <a:t>CSS: A single html element using style </a:t>
            </a:r>
            <a:r>
              <a:rPr lang="en" b="1" dirty="0" smtClean="0"/>
              <a:t>attribute</a:t>
            </a:r>
            <a:endParaRPr lang="en" b="1" dirty="0"/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 dirty="0"/>
              <a:t>Internal </a:t>
            </a:r>
            <a:r>
              <a:rPr lang="en" dirty="0" smtClean="0"/>
              <a:t>CSS: CSS styling </a:t>
            </a:r>
            <a:r>
              <a:rPr lang="en" b="1" dirty="0" smtClean="0"/>
              <a:t>within</a:t>
            </a:r>
            <a:r>
              <a:rPr lang="en" dirty="0" smtClean="0"/>
              <a:t> the same html file</a:t>
            </a:r>
            <a:endParaRPr lang="en" dirty="0"/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 dirty="0"/>
              <a:t>External </a:t>
            </a:r>
            <a:r>
              <a:rPr lang="en" dirty="0" smtClean="0"/>
              <a:t>CSS: CSS styling in a </a:t>
            </a:r>
            <a:r>
              <a:rPr lang="en" b="1" dirty="0" smtClean="0"/>
              <a:t>separate</a:t>
            </a:r>
            <a:r>
              <a:rPr lang="en" dirty="0" smtClean="0"/>
              <a:t> file </a:t>
            </a:r>
            <a:r>
              <a:rPr lang="en" b="1" dirty="0" smtClean="0">
                <a:solidFill>
                  <a:srgbClr val="00B050"/>
                </a:solidFill>
              </a:rPr>
              <a:t>(BEST)</a:t>
            </a:r>
            <a:endParaRPr lang="e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External </a:t>
            </a:r>
            <a:r>
              <a:rPr lang="en" dirty="0"/>
              <a:t>CSS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Identical to internal CSS</a:t>
            </a:r>
            <a:r>
              <a:rPr lang="en" dirty="0"/>
              <a:t>, except for the </a:t>
            </a:r>
            <a:r>
              <a:rPr lang="en" b="1" dirty="0"/>
              <a:t>location</a:t>
            </a:r>
            <a:r>
              <a:rPr lang="en" dirty="0"/>
              <a:t> of the CSS code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CSS styling defined in an external .css file and linked in HTML &lt;head&gt;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 smtClean="0"/>
              <a:t>BEST</a:t>
            </a:r>
            <a:r>
              <a:rPr lang="en" dirty="0" smtClean="0"/>
              <a:t> </a:t>
            </a:r>
            <a:r>
              <a:rPr lang="en" dirty="0"/>
              <a:t>practice for defining CSS!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Use external CSS whenever possible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  <a:endParaRPr lang="en" sz="1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b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link </a:t>
            </a:r>
            <a:r>
              <a:rPr lang="en" sz="1200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"stylesheet" </a:t>
            </a:r>
            <a:r>
              <a:rPr lang="en" sz="1200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200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00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“text/css” </a:t>
            </a:r>
            <a:r>
              <a:rPr lang="en" sz="1200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"styles.css"</a:t>
            </a:r>
            <a:r>
              <a:rPr lang="en" sz="1200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 dirty="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Courier New"/>
                <a:ea typeface="Courier New"/>
                <a:cs typeface="Courier New"/>
                <a:sym typeface="Courier New"/>
              </a:rPr>
              <a:t>&lt;/body</a:t>
            </a:r>
            <a:r>
              <a:rPr lang="en" sz="1200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endParaRPr lang="en" sz="1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color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: blue;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lang="en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p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lang="en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color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: red;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lang="en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37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link the HTML and CSS file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&lt;link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"stylesheet"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“text/css” </a:t>
            </a:r>
            <a:r>
              <a:rPr lang="en" altLang="ko-KR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"styles.css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rel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:  relationship between html and 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css</a:t>
            </a:r>
            <a:endParaRPr lang="en-US" altLang="ko-KR" b="1" dirty="0" smtClean="0">
              <a:solidFill>
                <a:schemeClr val="bg2">
                  <a:lumMod val="50000"/>
                </a:schemeClr>
              </a:solidFill>
              <a:latin typeface="Open Sans" panose="020B0600000101010101" charset="0"/>
              <a:ea typeface="Open Sans" panose="020B0600000101010101" charset="0"/>
              <a:cs typeface="Open Sans" panose="020B0600000101010101" charset="0"/>
              <a:sym typeface="Courier New"/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t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ype: type of document being linked</a:t>
            </a:r>
          </a:p>
          <a:p>
            <a:pPr marL="342900" indent="-342900">
              <a:buAutoNum type="arabicPeriod"/>
            </a:pPr>
            <a:r>
              <a:rPr lang="en-US" altLang="ko-KR" b="1" dirty="0" err="1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h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ref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: should indicate the path or the address to the 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css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 file (the 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css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 file name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)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&lt;link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"stylesheet"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“text/css”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"styles.css"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altLang="ko-KR" dirty="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endParaRPr lang="en-US" altLang="ko-KR" b="1" dirty="0" smtClean="0">
              <a:solidFill>
                <a:schemeClr val="bg2">
                  <a:lumMod val="50000"/>
                </a:schemeClr>
              </a:solidFill>
              <a:latin typeface="Open Sans" panose="020B0600000101010101" charset="0"/>
              <a:ea typeface="Open Sans" panose="020B0600000101010101" charset="0"/>
              <a:cs typeface="Open Sans" panose="020B0600000101010101" charset="0"/>
              <a:sym typeface="Courier New"/>
            </a:endParaRPr>
          </a:p>
          <a:p>
            <a:pPr marL="342900" indent="-342900">
              <a:buAutoNum type="arabicPeriod"/>
            </a:pPr>
            <a:endParaRPr lang="en" altLang="ko-KR" b="1" dirty="0" smtClean="0">
              <a:solidFill>
                <a:schemeClr val="bg2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350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Syntax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699" y="1266175"/>
            <a:ext cx="8393761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Consists of </a:t>
            </a:r>
            <a:r>
              <a:rPr lang="en" sz="1800" b="1" dirty="0"/>
              <a:t>selectors</a:t>
            </a:r>
            <a:r>
              <a:rPr lang="en" sz="1800" dirty="0"/>
              <a:t> and </a:t>
            </a:r>
            <a:r>
              <a:rPr lang="en" sz="1800" b="1" dirty="0"/>
              <a:t>declaration blocks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Selector: </a:t>
            </a:r>
            <a:r>
              <a:rPr lang="en" sz="1600" dirty="0" smtClean="0"/>
              <a:t>h1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 smtClean="0"/>
              <a:t>Curly brackets</a:t>
            </a:r>
            <a:endParaRPr lang="en" sz="1600" dirty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 smtClean="0"/>
              <a:t>Each </a:t>
            </a:r>
            <a:r>
              <a:rPr lang="en" sz="1800" dirty="0"/>
              <a:t>declaration consists of </a:t>
            </a:r>
            <a:r>
              <a:rPr lang="en" sz="1800" b="1" dirty="0"/>
              <a:t>property</a:t>
            </a:r>
            <a:r>
              <a:rPr lang="en" sz="1800" dirty="0"/>
              <a:t> and </a:t>
            </a:r>
            <a:r>
              <a:rPr lang="en" sz="1800" b="1" dirty="0"/>
              <a:t>value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Property: color, font-size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Value: blue, </a:t>
            </a:r>
            <a:r>
              <a:rPr lang="en" sz="1600" dirty="0" smtClean="0"/>
              <a:t>12px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b="1" dirty="0" smtClean="0"/>
              <a:t>Needs a semicolon at the end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7941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Syntax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132" t="23467" r="8601" b="20119"/>
          <a:stretch/>
        </p:blipFill>
        <p:spPr>
          <a:xfrm>
            <a:off x="1534885" y="1055058"/>
            <a:ext cx="6299233" cy="38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Selectors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Allows CSS to locate the appropriate HTML elements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Four </a:t>
            </a:r>
            <a:r>
              <a:rPr lang="en" dirty="0"/>
              <a:t>types of selectors:</a:t>
            </a:r>
          </a:p>
          <a:p>
            <a:pPr marL="91440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altLang="ko-KR" dirty="0"/>
              <a:t>Universal </a:t>
            </a:r>
            <a:r>
              <a:rPr lang="en" altLang="ko-KR" dirty="0" smtClean="0"/>
              <a:t>selector</a:t>
            </a:r>
            <a:endParaRPr lang="en" dirty="0" smtClean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Element </a:t>
            </a:r>
            <a:r>
              <a:rPr lang="en" dirty="0"/>
              <a:t>selector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Id selector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Class </a:t>
            </a:r>
            <a:r>
              <a:rPr lang="en" dirty="0" smtClean="0"/>
              <a:t>selector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color:blue;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font-size:12px;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h1 is an example of an element selector.</a:t>
            </a:r>
          </a:p>
        </p:txBody>
      </p:sp>
    </p:spTree>
    <p:extLst>
      <p:ext uri="{BB962C8B-B14F-4D97-AF65-F5344CB8AC3E}">
        <p14:creationId xmlns:p14="http://schemas.microsoft.com/office/powerpoint/2010/main" val="21753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Universal Selector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Selects </a:t>
            </a:r>
            <a:r>
              <a:rPr lang="en-US" altLang="ko-KR" b="1" dirty="0" smtClean="0"/>
              <a:t>every</a:t>
            </a:r>
            <a:r>
              <a:rPr lang="en-US" altLang="ko-KR" dirty="0" smtClean="0"/>
              <a:t> element from the webpage and applies the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Uses </a:t>
            </a:r>
            <a:r>
              <a:rPr lang="en-US" altLang="ko-KR" b="1" dirty="0" smtClean="0"/>
              <a:t>*</a:t>
            </a:r>
            <a:endParaRPr lang="ko-KR" alt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*</a:t>
            </a:r>
            <a:r>
              <a:rPr lang="en-US" altLang="ko-KR" b="1" dirty="0" smtClean="0"/>
              <a:t>  {</a:t>
            </a:r>
          </a:p>
          <a:p>
            <a:r>
              <a:rPr lang="en-US" altLang="ko-KR" b="1" dirty="0" smtClean="0"/>
              <a:t>       </a:t>
            </a:r>
            <a:r>
              <a:rPr lang="en-US" altLang="ko-KR" b="1" dirty="0" smtClean="0">
                <a:solidFill>
                  <a:srgbClr val="0070C0"/>
                </a:solidFill>
              </a:rPr>
              <a:t>color</a:t>
            </a:r>
            <a:r>
              <a:rPr lang="en-US" altLang="ko-KR" b="1" dirty="0" smtClean="0"/>
              <a:t>: </a:t>
            </a:r>
            <a:r>
              <a:rPr lang="en-US" altLang="ko-KR" b="1" dirty="0" smtClean="0">
                <a:solidFill>
                  <a:srgbClr val="0070C0"/>
                </a:solidFill>
              </a:rPr>
              <a:t>red</a:t>
            </a:r>
            <a:r>
              <a:rPr lang="en-US" altLang="ko-KR" b="1" dirty="0" smtClean="0"/>
              <a:t>;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   </a:t>
            </a:r>
            <a:r>
              <a:rPr lang="en-US" altLang="ko-KR" b="1" dirty="0" smtClean="0">
                <a:solidFill>
                  <a:srgbClr val="0070C0"/>
                </a:solidFill>
              </a:rPr>
              <a:t>border</a:t>
            </a:r>
            <a:r>
              <a:rPr lang="en-US" altLang="ko-KR" b="1" dirty="0" smtClean="0"/>
              <a:t>: </a:t>
            </a:r>
            <a:r>
              <a:rPr lang="en-US" altLang="ko-KR" b="1" dirty="0" smtClean="0">
                <a:solidFill>
                  <a:srgbClr val="7030A0"/>
                </a:solidFill>
              </a:rPr>
              <a:t>1</a:t>
            </a:r>
            <a:r>
              <a:rPr lang="en-US" altLang="ko-KR" b="1" dirty="0" smtClean="0">
                <a:solidFill>
                  <a:srgbClr val="FF0000"/>
                </a:solidFill>
              </a:rPr>
              <a:t>px</a:t>
            </a:r>
            <a:r>
              <a:rPr lang="en-US" altLang="ko-KR" b="1" dirty="0" smtClean="0"/>
              <a:t> </a:t>
            </a:r>
            <a:r>
              <a:rPr lang="en-US" altLang="ko-KR" b="1" dirty="0" smtClean="0">
                <a:solidFill>
                  <a:srgbClr val="0070C0"/>
                </a:solidFill>
              </a:rPr>
              <a:t>solid</a:t>
            </a:r>
            <a:r>
              <a:rPr lang="en-US" altLang="ko-KR" b="1" dirty="0" smtClean="0"/>
              <a:t>;</a:t>
            </a:r>
            <a:endParaRPr lang="en-US" altLang="ko-KR" b="1" dirty="0"/>
          </a:p>
          <a:p>
            <a:r>
              <a:rPr lang="en-US" altLang="ko-KR" b="1" dirty="0" smtClean="0"/>
              <a:t>    </a:t>
            </a:r>
            <a:r>
              <a:rPr lang="en-US" altLang="ko-KR" b="1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823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Announcements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Quiz today! (Do you guys have a pen?)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Futsal Today – </a:t>
            </a:r>
            <a:r>
              <a:rPr lang="en-US" altLang="ko-KR" dirty="0" err="1" smtClean="0"/>
              <a:t>Ethitogether</a:t>
            </a:r>
            <a:r>
              <a:rPr lang="en-US" altLang="ko-KR" dirty="0" smtClean="0"/>
              <a:t> vs Future Designers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Female Futsal Team (Futsal O Football 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Final Project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Codeacademy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(Strongly Recommended!!)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After Quiz - Korean Culture Today!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Github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1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 Selectors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Finds HTML elements based on their </a:t>
            </a:r>
            <a:r>
              <a:rPr lang="en" b="1" dirty="0"/>
              <a:t>“id” </a:t>
            </a:r>
            <a:r>
              <a:rPr lang="en" dirty="0" smtClean="0"/>
              <a:t>attribute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Call with </a:t>
            </a:r>
            <a:r>
              <a:rPr lang="en" b="1" dirty="0" smtClean="0"/>
              <a:t>#</a:t>
            </a:r>
            <a:endParaRPr lang="en" b="1" dirty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Each id should be </a:t>
            </a:r>
            <a:r>
              <a:rPr lang="en" b="1" dirty="0"/>
              <a:t>unique</a:t>
            </a:r>
            <a:r>
              <a:rPr lang="en" dirty="0"/>
              <a:t> in a page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Only one element with a particular id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No more than one id per </a:t>
            </a:r>
            <a:r>
              <a:rPr lang="en" dirty="0" smtClean="0"/>
              <a:t>element</a:t>
            </a:r>
            <a:endParaRPr lang="en" dirty="0"/>
          </a:p>
          <a:p>
            <a:pPr marL="685800">
              <a:lnSpc>
                <a:spcPct val="100000"/>
              </a:lnSpc>
            </a:pPr>
            <a:endParaRPr lang="en" dirty="0"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”para1”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&gt;hello&lt;/</a:t>
            </a:r>
            <a:r>
              <a:rPr lang="en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para1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text-align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center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243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 Selectors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Finds HTML elements based on their </a:t>
            </a:r>
            <a:r>
              <a:rPr lang="en" b="1" dirty="0"/>
              <a:t>“class” attribute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Not unique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Multiple elements in a same class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Each element can be in </a:t>
            </a:r>
            <a:r>
              <a:rPr lang="en" b="1" dirty="0"/>
              <a:t>multiple classes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HTML file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Arial"/>
              </a:rPr>
              <a:t>&lt;</a:t>
            </a:r>
            <a:r>
              <a:rPr lang="en" dirty="0" smtClean="0">
                <a:solidFill>
                  <a:srgbClr val="FF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Arial"/>
              </a:rPr>
              <a:t>body</a:t>
            </a:r>
            <a:r>
              <a:rPr lang="en" dirty="0" smtClean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Arial"/>
              </a:rPr>
              <a:t>&gt;</a:t>
            </a:r>
            <a:endParaRPr lang="en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”para2 para3”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&gt;hello&lt;/</a:t>
            </a:r>
            <a:r>
              <a:rPr lang="en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en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.para2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text-align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dirty="0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center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dirty="0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708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Selector Specifications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Specifying HTML element types of a particular class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Grouping multiple selectors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p.center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h1, h2, </a:t>
            </a:r>
            <a:r>
              <a:rPr lang="en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p.center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4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Declarations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Pairs of </a:t>
            </a:r>
            <a:r>
              <a:rPr lang="en" b="1" dirty="0"/>
              <a:t>properties</a:t>
            </a:r>
            <a:r>
              <a:rPr lang="en" dirty="0"/>
              <a:t> and </a:t>
            </a:r>
            <a:r>
              <a:rPr lang="en" b="1" dirty="0"/>
              <a:t>values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Properties: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background-color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font-family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font-size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text-align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and more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color:blue;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font-size:12px;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171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Colors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Different ways to represent 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Valid name</a:t>
            </a:r>
            <a:r>
              <a:rPr lang="en" dirty="0"/>
              <a:t>: red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RGB value</a:t>
            </a:r>
            <a:r>
              <a:rPr lang="en" dirty="0"/>
              <a:t>: </a:t>
            </a:r>
            <a:r>
              <a:rPr lang="en" dirty="0" smtClean="0"/>
              <a:t>rgb (</a:t>
            </a:r>
            <a:r>
              <a:rPr lang="en" dirty="0"/>
              <a:t>255</a:t>
            </a:r>
            <a:r>
              <a:rPr lang="en" dirty="0" smtClean="0"/>
              <a:t>, 0, 0</a:t>
            </a:r>
            <a:r>
              <a:rPr lang="en" dirty="0"/>
              <a:t>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HEX value</a:t>
            </a:r>
            <a:r>
              <a:rPr lang="en" dirty="0"/>
              <a:t>: #FF0000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h2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background-color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#FF0000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rgb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(255</a:t>
            </a:r>
            <a:r>
              <a:rPr lang="en" b="1" dirty="0" smtClean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, 255, 255</a:t>
            </a:r>
            <a:r>
              <a:rPr lang="en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512975"/>
            <a:ext cx="3999900" cy="4055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4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Fonts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Can change the type, size, bold, italics, spacing,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Relevant Properties: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font-family: typeface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font-size: size of the letter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line-height: space between each line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text-align: where the text goes (left, center, right)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word-spacing: space between each word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letter-spacing: space between each letter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f</a:t>
            </a:r>
            <a:r>
              <a:rPr lang="en-US" altLang="ko-KR" dirty="0" smtClean="0"/>
              <a:t>ont-style: italics, bold,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0" t="44956" r="66550" b="23489"/>
          <a:stretch/>
        </p:blipFill>
        <p:spPr>
          <a:xfrm>
            <a:off x="4638040" y="1701800"/>
            <a:ext cx="431791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Box Model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Relevant properties: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</a:t>
            </a:r>
            <a:r>
              <a:rPr lang="en" dirty="0" smtClean="0"/>
              <a:t>argin: thickness of the margin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" dirty="0" smtClean="0"/>
              <a:t>order:  style of the borders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" dirty="0" smtClean="0"/>
              <a:t>adding: extra space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" dirty="0" smtClean="0"/>
              <a:t>idth: how wide the box is (px)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" dirty="0" smtClean="0"/>
              <a:t>eight: how tall the box is (px)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overflow</a:t>
            </a:r>
            <a:endParaRPr lang="en" dirty="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266174"/>
            <a:ext cx="3999900" cy="301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5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Box Model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Properties width and height specifies the size of only the </a:t>
            </a:r>
            <a:r>
              <a:rPr lang="en" dirty="0" smtClean="0"/>
              <a:t>content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Uses &lt;</a:t>
            </a:r>
            <a:r>
              <a:rPr lang="en" dirty="0" smtClean="0">
                <a:solidFill>
                  <a:srgbClr val="FF0000"/>
                </a:solidFill>
              </a:rPr>
              <a:t>div</a:t>
            </a:r>
            <a:r>
              <a:rPr lang="en" dirty="0" smtClean="0"/>
              <a:t>&gt;</a:t>
            </a:r>
            <a:endParaRPr lang="en" dirty="0" smtClean="0"/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CSS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div {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   background-color: lightgrey;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   width: 300px;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   border: 25px solid green;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   padding: 25px;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   margin: 25px;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HTML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&lt;div&gt;Hello&lt;/div&gt;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lang="en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86" y="3215150"/>
            <a:ext cx="3415861" cy="1202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8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JavaScript</a:t>
            </a:r>
            <a:endParaRPr lang="ko-KR" alt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Making functions and events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3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Intro to JavaScript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JS is a programming language that enables dynamic changes to your HTML webpage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Basic syntax is similar to Python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Special syntax when referring to the objects in 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var x, y, z;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x = 5;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y = -5;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z = x + y;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 sz="1800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document.getElementById('demo').innerHTML</a:t>
            </a:r>
          </a:p>
        </p:txBody>
      </p:sp>
    </p:spTree>
    <p:extLst>
      <p:ext uri="{BB962C8B-B14F-4D97-AF65-F5344CB8AC3E}">
        <p14:creationId xmlns:p14="http://schemas.microsoft.com/office/powerpoint/2010/main" val="34352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did we learn this week?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HTML – structure of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CSS – styling of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JavaScript – making functions/events of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DOM - </a:t>
            </a:r>
            <a:r>
              <a:rPr lang="en-US" altLang="ko-KR" dirty="0"/>
              <a:t>Changing HTML and CSS elements using JavaScript</a:t>
            </a: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Variables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Container for storing value</a:t>
            </a: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Naming rules: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Contain letters, digits, underscores, </a:t>
            </a:r>
            <a:r>
              <a:rPr lang="ko" sz="12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and dollar signs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Names cannot start with a digit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Names are case sensitive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Reserved words (if, else, while, etc.) cannot be used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chemeClr val="dk2"/>
                </a:solidFill>
              </a:rPr>
              <a:t>Python: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5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3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800"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chemeClr val="dk2"/>
                </a:solidFill>
              </a:rPr>
              <a:t>JS: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ko" b="1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ko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ko" b="1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ko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ko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b="1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lang="ko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ko" b="1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ko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ko" b="1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958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Variables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Declaration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tell the computer that x is now a variable</a:t>
            </a: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Assignment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tell the computer that x is now assigned with the value of 5</a:t>
            </a: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Declaration and assignment can be performed in one statement.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 Python, you did not have to explicitly declare variables</a:t>
            </a:r>
            <a:r>
              <a:rPr lang="ko" dirty="0" smtClean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ko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x;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5;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y = 4;</a:t>
            </a:r>
          </a:p>
        </p:txBody>
      </p:sp>
    </p:spTree>
    <p:extLst>
      <p:ext uri="{BB962C8B-B14F-4D97-AF65-F5344CB8AC3E}">
        <p14:creationId xmlns:p14="http://schemas.microsoft.com/office/powerpoint/2010/main" val="34686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Data Types: Primitive Data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chemeClr val="dk2"/>
                </a:solidFill>
              </a:rPr>
              <a:t>Numbers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dirty="0">
                <a:solidFill>
                  <a:schemeClr val="dk2"/>
                </a:solidFill>
              </a:rPr>
              <a:t>Can perform operations such as +, -, *, /</a:t>
            </a: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chemeClr val="dk2"/>
                </a:solidFill>
              </a:rPr>
              <a:t>Strings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dirty="0">
                <a:solidFill>
                  <a:schemeClr val="dk2"/>
                </a:solidFill>
              </a:rPr>
              <a:t>Can use double or single quotation marks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dirty="0">
                <a:solidFill>
                  <a:schemeClr val="dk2"/>
                </a:solidFill>
              </a:rPr>
              <a:t>Can perform concatenation operation +</a:t>
            </a: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chemeClr val="dk2"/>
                </a:solidFill>
              </a:rPr>
              <a:t>Booleans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dirty="0">
                <a:solidFill>
                  <a:schemeClr val="accent1"/>
                </a:solidFill>
              </a:rPr>
              <a:t>t</a:t>
            </a:r>
            <a:r>
              <a:rPr lang="ko" sz="1200" dirty="0">
                <a:solidFill>
                  <a:schemeClr val="dk2"/>
                </a:solidFill>
              </a:rPr>
              <a:t>rue or </a:t>
            </a:r>
            <a:r>
              <a:rPr lang="ko" sz="1200" dirty="0">
                <a:solidFill>
                  <a:schemeClr val="accent1"/>
                </a:solidFill>
              </a:rPr>
              <a:t>f</a:t>
            </a:r>
            <a:r>
              <a:rPr lang="ko" sz="1200" dirty="0">
                <a:solidFill>
                  <a:schemeClr val="dk2"/>
                </a:solidFill>
              </a:rPr>
              <a:t>alse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200" dirty="0">
                <a:solidFill>
                  <a:schemeClr val="dk2"/>
                </a:solidFill>
              </a:rPr>
              <a:t>Can perform operations such as &amp;&amp;, ||, !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ko" sz="1000" dirty="0">
                <a:solidFill>
                  <a:schemeClr val="dk2"/>
                </a:solidFill>
              </a:rPr>
              <a:t>JS variables are type-dynamic.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x = 5 * 3;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“Hello world”;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true &amp;&amp; !false;</a:t>
            </a:r>
          </a:p>
        </p:txBody>
      </p:sp>
    </p:spTree>
    <p:extLst>
      <p:ext uri="{BB962C8B-B14F-4D97-AF65-F5344CB8AC3E}">
        <p14:creationId xmlns:p14="http://schemas.microsoft.com/office/powerpoint/2010/main" val="22640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Data Types: Objects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hubo = {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x: 1,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direction: ”east”,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move: function() {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this.x += 1;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location = hubo.x;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hubo.move();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location = hubo.x;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dirty="0"/>
              <a:t>An object is a set of properties and methods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ko" dirty="0"/>
              <a:t>Each property and function is separated by comma</a:t>
            </a: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dirty="0"/>
              <a:t>objectName.propertyName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ko" dirty="0"/>
              <a:t>objectName.methodName()</a:t>
            </a:r>
          </a:p>
        </p:txBody>
      </p:sp>
    </p:spTree>
    <p:extLst>
      <p:ext uri="{BB962C8B-B14F-4D97-AF65-F5344CB8AC3E}">
        <p14:creationId xmlns:p14="http://schemas.microsoft.com/office/powerpoint/2010/main" val="14637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Syntax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Python: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double(n):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answer = 2 * n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return answer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JavaScript: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function double(n) {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var answer = 2 * n;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return answer;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 sz="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function double(n) {var answer = 2 * n; return answer;}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dirty="0"/>
              <a:t>Semicolons at the end of every statement</a:t>
            </a: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dirty="0"/>
              <a:t>Curly brackets { } around every code blocks (ex. function)</a:t>
            </a:r>
          </a:p>
          <a:p>
            <a:pPr marL="171450" marR="0" lvl="0" indent="-1714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ko" sz="1000" dirty="0">
                <a:solidFill>
                  <a:schemeClr val="accent1"/>
                </a:solidFill>
              </a:rPr>
              <a:t>All JavaScript code can be written in one line.</a:t>
            </a:r>
          </a:p>
        </p:txBody>
      </p:sp>
    </p:spTree>
    <p:extLst>
      <p:ext uri="{BB962C8B-B14F-4D97-AF65-F5344CB8AC3E}">
        <p14:creationId xmlns:p14="http://schemas.microsoft.com/office/powerpoint/2010/main" val="10933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Conditionals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 smtClean="0">
                <a:latin typeface="Courier New"/>
                <a:ea typeface="Courier New"/>
                <a:cs typeface="Courier New"/>
                <a:sym typeface="Courier New"/>
              </a:rPr>
              <a:t>Brackets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 smtClean="0">
                <a:latin typeface="Courier New"/>
                <a:ea typeface="Courier New"/>
                <a:cs typeface="Courier New"/>
                <a:sym typeface="Courier New"/>
              </a:rPr>
              <a:t>Parentheses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 smtClean="0">
                <a:latin typeface="Courier New"/>
                <a:ea typeface="Courier New"/>
                <a:cs typeface="Courier New"/>
                <a:sym typeface="Courier New"/>
              </a:rPr>
              <a:t>Semicolons</a:t>
            </a:r>
          </a:p>
          <a:p>
            <a:pPr lvl="0">
              <a:lnSpc>
                <a:spcPct val="100000"/>
              </a:lnSpc>
            </a:pPr>
            <a:r>
              <a:rPr lang="en-US" altLang="ko" b="1" dirty="0" err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 sum = 2;</a:t>
            </a:r>
            <a:endParaRPr lang="en-US" altLang="ko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</a:pPr>
            <a:r>
              <a:rPr lang="en-US" altLang="ko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(sum </a:t>
            </a:r>
            <a:r>
              <a:rPr lang="en-US" altLang="ko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 5) </a:t>
            </a:r>
            <a:r>
              <a:rPr lang="en-US" altLang="ko" b="1" dirty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>
              <a:lnSpc>
                <a:spcPct val="100000"/>
              </a:lnSpc>
            </a:pPr>
            <a:r>
              <a:rPr lang="en-US" altLang="ko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sum++;</a:t>
            </a:r>
            <a:endParaRPr lang="en-US" altLang="ko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</a:pP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lnSpc>
                <a:spcPct val="100000"/>
              </a:lnSpc>
            </a:pP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Sum: 3</a:t>
            </a:r>
            <a:endParaRPr lang="en-US" altLang="ko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77279" y="13113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>
                <a:latin typeface="Courier New"/>
                <a:ea typeface="Courier New"/>
                <a:cs typeface="Courier New"/>
                <a:sym typeface="Courier New"/>
              </a:rPr>
              <a:t>Brackets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>
                <a:latin typeface="Courier New"/>
                <a:ea typeface="Courier New"/>
                <a:cs typeface="Courier New"/>
                <a:sym typeface="Courier New"/>
              </a:rPr>
              <a:t>Parentheses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>
                <a:latin typeface="Courier New"/>
                <a:ea typeface="Courier New"/>
                <a:cs typeface="Courier New"/>
                <a:sym typeface="Courier New"/>
              </a:rPr>
              <a:t>Semicolons</a:t>
            </a:r>
          </a:p>
          <a:p>
            <a:pPr lvl="0"/>
            <a:r>
              <a:rPr lang="en-US" altLang="ko" b="1" dirty="0" err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 sum = 2;</a:t>
            </a:r>
          </a:p>
          <a:p>
            <a:pPr lvl="0"/>
            <a:r>
              <a:rPr lang="en-US" altLang="ko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(sum </a:t>
            </a:r>
            <a:r>
              <a:rPr lang="en-US" altLang="ko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 5) </a:t>
            </a:r>
            <a:r>
              <a:rPr lang="en-US" altLang="ko" b="1" dirty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/>
            <a:r>
              <a:rPr lang="en-US" altLang="ko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sum++;</a:t>
            </a:r>
            <a:endParaRPr lang="en-US" altLang="ko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/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Sum: 5</a:t>
            </a:r>
            <a:endParaRPr lang="en-US" altLang="ko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2721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altLang="ko-KR" smtClean="0"/>
              <a:t>Conditionals</a:t>
            </a:r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0801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altLang="ko-KR" smtClean="0"/>
              <a:t>Conditionals</a:t>
            </a:r>
            <a:endParaRPr lang="ko-KR" alt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144887" y="13113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>
                <a:latin typeface="Courier New"/>
                <a:ea typeface="Courier New"/>
                <a:cs typeface="Courier New"/>
                <a:sym typeface="Courier New"/>
              </a:rPr>
              <a:t>Brackets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>
                <a:latin typeface="Courier New"/>
                <a:ea typeface="Courier New"/>
                <a:cs typeface="Courier New"/>
                <a:sym typeface="Courier New"/>
              </a:rPr>
              <a:t>Parentheses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" dirty="0" smtClean="0">
                <a:latin typeface="Courier New"/>
                <a:ea typeface="Courier New"/>
                <a:cs typeface="Courier New"/>
                <a:sym typeface="Courier New"/>
              </a:rPr>
              <a:t>Semicolons</a:t>
            </a:r>
          </a:p>
          <a:p>
            <a:pPr lvl="0">
              <a:lnSpc>
                <a:spcPct val="100000"/>
              </a:lnSpc>
            </a:pPr>
            <a:r>
              <a:rPr lang="ko" altLang="ko-KR" b="1" dirty="0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ko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 sum</a:t>
            </a: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 = 0</a:t>
            </a:r>
            <a:r>
              <a:rPr lang="ko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lang="ko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</a:pP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var i;</a:t>
            </a:r>
          </a:p>
          <a:p>
            <a:pPr lvl="0">
              <a:lnSpc>
                <a:spcPct val="100000"/>
              </a:lnSpc>
            </a:pPr>
            <a:r>
              <a:rPr lang="ko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(i </a:t>
            </a:r>
            <a:r>
              <a:rPr lang="ko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ko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; i </a:t>
            </a:r>
            <a:r>
              <a:rPr lang="ko" altLang="ko-KR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ko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; i</a:t>
            </a:r>
            <a:r>
              <a:rPr lang="ko" altLang="ko-KR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) {</a:t>
            </a:r>
          </a:p>
          <a:p>
            <a:pPr lvl="0">
              <a:lnSpc>
                <a:spcPct val="100000"/>
              </a:lnSpc>
            </a:pPr>
            <a:r>
              <a:rPr lang="ko" altLang="ko-KR" b="1" dirty="0">
                <a:latin typeface="Courier New"/>
                <a:ea typeface="Courier New"/>
                <a:cs typeface="Courier New"/>
                <a:sym typeface="Courier New"/>
              </a:rPr>
              <a:t>	sum += i;</a:t>
            </a:r>
          </a:p>
          <a:p>
            <a:pPr lvl="0">
              <a:lnSpc>
                <a:spcPct val="100000"/>
              </a:lnSpc>
            </a:pPr>
            <a:r>
              <a:rPr lang="ko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-US" altLang="ko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</a:pPr>
            <a:r>
              <a:rPr lang="en-US" altLang="ko" b="1" dirty="0" smtClean="0">
                <a:latin typeface="Courier New"/>
                <a:ea typeface="Courier New"/>
                <a:cs typeface="Courier New"/>
                <a:sym typeface="Courier New"/>
              </a:rPr>
              <a:t>Sum: 37</a:t>
            </a:r>
            <a:endParaRPr lang="ko" altLang="ko-KR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00000"/>
              </a:lnSpc>
            </a:pPr>
            <a:endParaRPr lang="en-US" altLang="ko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16020" y="130629"/>
            <a:ext cx="4861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5">
                    <a:lumMod val="75000"/>
                  </a:schemeClr>
                </a:solidFill>
              </a:rPr>
              <a:t>JavaScript Syntax</a:t>
            </a:r>
            <a:endParaRPr lang="ko-KR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External JavaScript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" dirty="0"/>
              <a:t>Identical to internal </a:t>
            </a:r>
            <a:r>
              <a:rPr lang="en-US" altLang="ko" dirty="0" smtClean="0"/>
              <a:t>JS</a:t>
            </a:r>
            <a:r>
              <a:rPr lang="ko" dirty="0" smtClean="0"/>
              <a:t>, </a:t>
            </a:r>
            <a:r>
              <a:rPr lang="ko" dirty="0"/>
              <a:t>except for the location of the </a:t>
            </a:r>
            <a:r>
              <a:rPr lang="en-US" altLang="ko" dirty="0" smtClean="0"/>
              <a:t>JS</a:t>
            </a:r>
            <a:r>
              <a:rPr lang="ko" dirty="0" smtClean="0"/>
              <a:t> </a:t>
            </a:r>
            <a:r>
              <a:rPr lang="ko" dirty="0"/>
              <a:t>code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" dirty="0" smtClean="0"/>
              <a:t>JS</a:t>
            </a:r>
            <a:r>
              <a:rPr lang="ko" dirty="0" smtClean="0"/>
              <a:t> </a:t>
            </a:r>
            <a:r>
              <a:rPr lang="ko" dirty="0"/>
              <a:t>styling defined in an external .css file and linked in HTML &lt;head&gt;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" dirty="0"/>
              <a:t>Best practice for defining </a:t>
            </a:r>
            <a:r>
              <a:rPr lang="en-US" altLang="ko" dirty="0" smtClean="0"/>
              <a:t>JS</a:t>
            </a:r>
            <a:r>
              <a:rPr lang="ko" dirty="0" smtClean="0"/>
              <a:t>!</a:t>
            </a:r>
            <a:endParaRPr lang="ko" dirty="0"/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" dirty="0"/>
              <a:t>Use external </a:t>
            </a:r>
            <a:r>
              <a:rPr lang="en-US" altLang="ko" dirty="0" smtClean="0"/>
              <a:t>JS</a:t>
            </a:r>
            <a:r>
              <a:rPr lang="ko" dirty="0" smtClean="0"/>
              <a:t> </a:t>
            </a:r>
            <a:r>
              <a:rPr lang="ko" dirty="0"/>
              <a:t>whenever possible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dirty="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br>
              <a:rPr lang="ko" sz="11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altLang="ko" sz="11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altLang="ko" sz="1100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ko" sz="1100" b="1" dirty="0" smtClean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ko" sz="1100" b="1" dirty="0">
                <a:latin typeface="Courier New"/>
                <a:ea typeface="Courier New"/>
                <a:cs typeface="Courier New"/>
                <a:sym typeface="Courier New"/>
              </a:rPr>
              <a:t>script src="code.js"&gt;&lt;/script&gt;</a:t>
            </a:r>
            <a:br>
              <a:rPr lang="ko" sz="11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ko" sz="1100" dirty="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>
                <a:latin typeface="Arial"/>
                <a:ea typeface="Arial"/>
                <a:cs typeface="Arial"/>
                <a:sym typeface="Arial"/>
              </a:rPr>
              <a:t>code.js: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 dirty="0">
                <a:latin typeface="Courier New"/>
                <a:ea typeface="Courier New"/>
                <a:cs typeface="Courier New"/>
                <a:sym typeface="Courier New"/>
              </a:rPr>
              <a:t>function demofunc()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 dirty="0">
                <a:latin typeface="Courier New"/>
                <a:ea typeface="Courier New"/>
                <a:cs typeface="Courier New"/>
                <a:sym typeface="Courier New"/>
              </a:rPr>
              <a:t>	console.log(“hello”);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3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Browser console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Alert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innerHTML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2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window.alert(“hello”);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2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console.log(“hello”);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2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document.getElementById(“id1”).innerHTML;</a:t>
            </a:r>
          </a:p>
        </p:txBody>
      </p:sp>
    </p:spTree>
    <p:extLst>
      <p:ext uri="{BB962C8B-B14F-4D97-AF65-F5344CB8AC3E}">
        <p14:creationId xmlns:p14="http://schemas.microsoft.com/office/powerpoint/2010/main" val="1988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Output: Browser Console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Press “f12” in Chrome to access the console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Used for debugging (not for users)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var x = 5;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x += 2;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console.log(x);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t="60853" r="57398" b="26982"/>
          <a:stretch/>
        </p:blipFill>
        <p:spPr>
          <a:xfrm>
            <a:off x="774441" y="3027263"/>
            <a:ext cx="7833049" cy="1726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5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Output: Alert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Creates a popup that alerts the users with a message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Not a good practice to use frequently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832400" y="1835342"/>
            <a:ext cx="3999900" cy="744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window.alert(“hello”);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062" y="3018850"/>
            <a:ext cx="5267325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3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Defining Structure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7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Output: innerHTML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11700" y="1266175"/>
            <a:ext cx="3812431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can use JavaScript to read and change the contents of HTML elements</a:t>
            </a: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b="1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document.getElementById(“id_name”) obtains the object representing HTML </a:t>
            </a:r>
            <a:r>
              <a:rPr lang="ko" b="1" dirty="0" smtClean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element</a:t>
            </a:r>
            <a:endParaRPr lang="en-US" altLang="ko" b="1" dirty="0" smtClean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 smtClean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innerHTML </a:t>
            </a: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property gets the contents of the element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264090" y="1266175"/>
            <a:ext cx="4772608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</a:rPr>
              <a:t>HTML: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600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ko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ko" sz="1600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ko" sz="16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ko" sz="1600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ko" sz="16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“id1”</a:t>
            </a:r>
            <a:r>
              <a:rPr lang="ko" sz="1600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&gt;Hello, world&lt;</a:t>
            </a:r>
            <a:r>
              <a:rPr lang="ko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ko" sz="1600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 dirty="0">
                <a:solidFill>
                  <a:srgbClr val="695D46"/>
                </a:solidFill>
              </a:rPr>
              <a:t>JavaScript: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console.log(document.getElementById(“id1”));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document</a:t>
            </a:r>
            <a:r>
              <a:rPr lang="ko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ko" b="1" dirty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getElementById</a:t>
            </a:r>
            <a:r>
              <a:rPr lang="ko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ko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“id1”</a:t>
            </a:r>
            <a:r>
              <a:rPr lang="ko" b="1" dirty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).innerHTML = </a:t>
            </a:r>
            <a:r>
              <a:rPr lang="en-US" altLang="ko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ko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Bye</a:t>
            </a:r>
            <a:r>
              <a:rPr lang="en-US" altLang="ko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lang="ko" b="1" dirty="0" smtClean="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lang="ko" b="1" dirty="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89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Events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11699" y="1076990"/>
            <a:ext cx="836576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sz="18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User (or webpage) can create certain “events”</a:t>
            </a:r>
          </a:p>
          <a:p>
            <a:pPr marL="514350" lvl="0" indent="-28575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sz="1800" dirty="0" smtClean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Types </a:t>
            </a:r>
            <a:r>
              <a:rPr lang="ko" sz="18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of events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ko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onchange, onclick, onmouseover, onmouseout, onload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753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Events </a:t>
            </a:r>
            <a:r>
              <a:rPr lang="en-US" altLang="ko-KR" dirty="0" smtClean="0"/>
              <a:t>example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Format: &lt;element </a:t>
            </a:r>
            <a:r>
              <a:rPr lang="en" altLang="ko-KR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action</a:t>
            </a: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“function(</a:t>
            </a:r>
            <a:r>
              <a:rPr lang="en" altLang="ko-KR" b="1" dirty="0" smtClean="0">
                <a:solidFill>
                  <a:schemeClr val="accent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parameter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)”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&gt;&lt;/element&gt;</a:t>
            </a:r>
            <a:endParaRPr lang="en" altLang="ko-KR" b="1" dirty="0">
              <a:solidFill>
                <a:schemeClr val="bg2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00000"/>
              </a:lnSpc>
            </a:pP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In HTML file:</a:t>
            </a:r>
            <a:endParaRPr lang="en" altLang="ko-KR" b="1" dirty="0">
              <a:solidFill>
                <a:schemeClr val="bg2">
                  <a:lumMod val="50000"/>
                </a:schemeClr>
              </a:solidFill>
              <a:latin typeface="Courier New"/>
              <a:cs typeface="Courier New"/>
              <a:sym typeface="Courier New"/>
            </a:endParaRPr>
          </a:p>
          <a:p>
            <a:pPr>
              <a:lnSpc>
                <a:spcPct val="100000"/>
              </a:lnSpc>
            </a:pP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&lt;h1 </a:t>
            </a:r>
            <a:r>
              <a:rPr lang="en" altLang="ko-KR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onmouseover</a:t>
            </a: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“change_name(</a:t>
            </a:r>
            <a:r>
              <a:rPr lang="en" altLang="ko-KR" b="1" dirty="0" smtClean="0">
                <a:solidFill>
                  <a:schemeClr val="accent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)”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&gt;Anders&lt;/h1&gt;</a:t>
            </a:r>
          </a:p>
          <a:p>
            <a:pPr>
              <a:lnSpc>
                <a:spcPct val="100000"/>
              </a:lnSpc>
            </a:pP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IN JS file:</a:t>
            </a:r>
          </a:p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rgbClr val="0070C0"/>
                </a:solidFill>
                <a:latin typeface="Courier New"/>
                <a:cs typeface="Courier New"/>
                <a:sym typeface="Courier New"/>
              </a:rPr>
              <a:t>f</a:t>
            </a:r>
            <a:r>
              <a:rPr lang="en" altLang="ko-KR" b="1" dirty="0" smtClean="0">
                <a:solidFill>
                  <a:srgbClr val="0070C0"/>
                </a:solidFill>
                <a:latin typeface="Courier New"/>
                <a:cs typeface="Courier New"/>
                <a:sym typeface="Courier New"/>
              </a:rPr>
              <a:t>unction </a:t>
            </a:r>
            <a:r>
              <a:rPr lang="en" altLang="ko-KR" b="1" dirty="0" smtClean="0">
                <a:solidFill>
                  <a:srgbClr val="00B050"/>
                </a:solidFill>
                <a:latin typeface="Courier New"/>
                <a:cs typeface="Courier New"/>
                <a:sym typeface="Courier New"/>
              </a:rPr>
              <a:t>change_color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(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cs typeface="Courier New"/>
                <a:sym typeface="Courier New"/>
              </a:rPr>
              <a:t>ele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 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cs typeface="Courier New"/>
                <a:sym typeface="Courier New"/>
              </a:rPr>
              <a:t>ele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.innerHTML = 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cs typeface="Courier New"/>
                <a:sym typeface="Courier New"/>
              </a:rPr>
              <a:t>“Julie”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;</a:t>
            </a:r>
            <a:endParaRPr lang="en" altLang="ko-KR" b="1" dirty="0">
              <a:solidFill>
                <a:schemeClr val="bg2">
                  <a:lumMod val="50000"/>
                </a:schemeClr>
              </a:solidFill>
              <a:latin typeface="Courier New"/>
              <a:cs typeface="Courier New"/>
              <a:sym typeface="Courier New"/>
            </a:endParaRPr>
          </a:p>
          <a:p>
            <a:pPr>
              <a:lnSpc>
                <a:spcPct val="100000"/>
              </a:lnSpc>
            </a:pP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}</a:t>
            </a: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Events example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Format: &lt;element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action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“function(</a:t>
            </a:r>
            <a:r>
              <a:rPr lang="en" altLang="ko-KR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parameter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)”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&gt;&lt;/element&gt;</a:t>
            </a:r>
          </a:p>
          <a:p>
            <a:pPr>
              <a:lnSpc>
                <a:spcPct val="100000"/>
              </a:lnSpc>
            </a:pP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In 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HTML file:</a:t>
            </a:r>
          </a:p>
          <a:p>
            <a:pPr>
              <a:lnSpc>
                <a:spcPct val="100000"/>
              </a:lnSpc>
            </a:pPr>
            <a:r>
              <a:rPr lang="en" altLang="ko-KR" sz="1400" b="1" dirty="0" smtClean="0">
                <a:latin typeface="Courier New"/>
                <a:ea typeface="Courier New"/>
                <a:cs typeface="Courier New"/>
                <a:sym typeface="Courier New"/>
              </a:rPr>
              <a:t>&lt;h2 id=“id_1”&gt;Martin&lt;/h2&gt;</a:t>
            </a:r>
          </a:p>
          <a:p>
            <a:pPr>
              <a:lnSpc>
                <a:spcPct val="100000"/>
              </a:lnSpc>
            </a:pPr>
            <a:r>
              <a:rPr lang="en" altLang="ko-KR" b="1" dirty="0" smtClean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altLang="ko-KR" sz="1400" b="1" dirty="0">
                <a:latin typeface="Courier New"/>
                <a:ea typeface="Courier New"/>
                <a:cs typeface="Courier New"/>
                <a:sym typeface="Courier New"/>
              </a:rPr>
              <a:t>h1 </a:t>
            </a:r>
            <a:r>
              <a:rPr lang="en" altLang="ko-KR" sz="1400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onmouseover</a:t>
            </a:r>
            <a:r>
              <a:rPr lang="en" altLang="ko-KR" sz="14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sz="14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en" altLang="ko-KR" sz="1400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change_name()”</a:t>
            </a:r>
            <a:r>
              <a:rPr lang="en" altLang="ko-KR" sz="1400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altLang="ko-KR" sz="1400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Anders&lt;/h1&gt;</a:t>
            </a:r>
          </a:p>
          <a:p>
            <a:pPr>
              <a:lnSpc>
                <a:spcPct val="100000"/>
              </a:lnSpc>
            </a:pP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IN JS file:</a:t>
            </a:r>
          </a:p>
          <a:p>
            <a:pPr>
              <a:lnSpc>
                <a:spcPct val="100000"/>
              </a:lnSpc>
            </a:pP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f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unction change_color() 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 </a:t>
            </a:r>
            <a:r>
              <a:rPr lang="en" altLang="ko-KR" b="1" dirty="0" smtClean="0">
                <a:solidFill>
                  <a:schemeClr val="accent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document.getElementByID(‘id_1’).innerHTML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 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= 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“Ted”;</a:t>
            </a:r>
            <a:endParaRPr lang="en" altLang="ko-KR" b="1" dirty="0">
              <a:solidFill>
                <a:schemeClr val="bg2">
                  <a:lumMod val="50000"/>
                </a:schemeClr>
              </a:solidFill>
              <a:latin typeface="Courier New"/>
              <a:cs typeface="Courier New"/>
              <a:sym typeface="Courier New"/>
            </a:endParaRPr>
          </a:p>
          <a:p>
            <a:pPr>
              <a:lnSpc>
                <a:spcPct val="100000"/>
              </a:lnSpc>
            </a:pP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  <a:sym typeface="Courier New"/>
              </a:rPr>
              <a:t>}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8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Events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“this” refers to the current element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 panose="020B0604020202020204" pitchFamily="34" charset="0"/>
              <a:buChar char="•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Inline JavaScript code usually calls a function (defined in a separate .js file) for simplicity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&lt;h1 onmouseover = "change(this)"&gt;Hover mouse here&lt;/h1&gt;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function change(ele) 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	ele.innerHTML = “Thank you”;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63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JavaScript HTML DOM</a:t>
            </a:r>
            <a:endParaRPr lang="ko-KR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Changing HTML and CSS elements using JavaScript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3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DOM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266175"/>
            <a:ext cx="8109178" cy="3302700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b="1" dirty="0"/>
              <a:t>D</a:t>
            </a:r>
            <a:r>
              <a:rPr lang="en-US" altLang="ko-KR" dirty="0"/>
              <a:t>ocument </a:t>
            </a:r>
            <a:r>
              <a:rPr lang="en-US" altLang="ko-KR" b="1" dirty="0"/>
              <a:t>O</a:t>
            </a:r>
            <a:r>
              <a:rPr lang="en-US" altLang="ko-KR" dirty="0"/>
              <a:t>bject </a:t>
            </a:r>
            <a:r>
              <a:rPr lang="en-US" altLang="ko-KR" b="1" dirty="0"/>
              <a:t>M</a:t>
            </a:r>
            <a:r>
              <a:rPr lang="en-US" altLang="ko-KR" dirty="0"/>
              <a:t>odel</a:t>
            </a:r>
            <a:endParaRPr lang="en-US" altLang="ko-KR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Represents HTML elements as JavaScript objects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Allows us to dynamically add, remove, and modify HTML elements and their CSS styles</a:t>
            </a:r>
          </a:p>
          <a:p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3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Element and Content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</a:rPr>
              <a:t>ELEMENT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70C0"/>
                </a:solidFill>
              </a:rPr>
              <a:t>.</a:t>
            </a:r>
            <a:r>
              <a:rPr lang="en-US" altLang="ko-KR" dirty="0" err="1">
                <a:solidFill>
                  <a:srgbClr val="0070C0"/>
                </a:solidFill>
              </a:rPr>
              <a:t>getElementById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FFC000"/>
                </a:solidFill>
              </a:rPr>
              <a:t>“id1”</a:t>
            </a:r>
            <a:r>
              <a:rPr lang="en-US" altLang="ko-KR" dirty="0"/>
              <a:t>)</a:t>
            </a:r>
          </a:p>
          <a:p>
            <a:pPr lvl="1" fontAlgn="base"/>
            <a:r>
              <a:rPr lang="en-US" altLang="ko-KR" dirty="0" smtClean="0"/>
              <a:t>     A </a:t>
            </a:r>
            <a:r>
              <a:rPr lang="en-US" altLang="ko-KR" dirty="0"/>
              <a:t>single element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70C0"/>
                </a:solidFill>
              </a:rPr>
              <a:t>.</a:t>
            </a:r>
            <a:r>
              <a:rPr lang="en-US" altLang="ko-KR" dirty="0" err="1">
                <a:solidFill>
                  <a:srgbClr val="0070C0"/>
                </a:solidFill>
              </a:rPr>
              <a:t>getElementsByTagName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FFC000"/>
                </a:solidFill>
              </a:rPr>
              <a:t>“p”</a:t>
            </a:r>
            <a:r>
              <a:rPr lang="en-US" altLang="ko-KR" dirty="0"/>
              <a:t>)</a:t>
            </a:r>
          </a:p>
          <a:p>
            <a:pPr lvl="1" fontAlgn="base"/>
            <a:r>
              <a:rPr lang="en-US" altLang="ko-KR" dirty="0" smtClean="0"/>
              <a:t>    A </a:t>
            </a:r>
            <a:r>
              <a:rPr lang="en-US" altLang="ko-KR" dirty="0"/>
              <a:t>list of </a:t>
            </a:r>
            <a:r>
              <a:rPr lang="en-US" altLang="ko-KR" dirty="0" smtClean="0"/>
              <a:t>elements</a:t>
            </a:r>
            <a:endParaRPr lang="en-US" altLang="ko-KR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70C0"/>
                </a:solidFill>
              </a:rPr>
              <a:t>.</a:t>
            </a:r>
            <a:r>
              <a:rPr lang="en-US" altLang="ko-KR" dirty="0" err="1">
                <a:solidFill>
                  <a:srgbClr val="0070C0"/>
                </a:solidFill>
              </a:rPr>
              <a:t>getElementsByClassName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FFC000"/>
                </a:solidFill>
              </a:rPr>
              <a:t>“class1”</a:t>
            </a:r>
            <a:r>
              <a:rPr lang="en-US" altLang="ko-KR" dirty="0"/>
              <a:t>)</a:t>
            </a:r>
          </a:p>
          <a:p>
            <a:pPr lvl="1" fontAlgn="base"/>
            <a:r>
              <a:rPr lang="en-US" altLang="ko-KR" dirty="0" smtClean="0"/>
              <a:t>   A </a:t>
            </a:r>
            <a:r>
              <a:rPr lang="en-US" altLang="ko-KR" dirty="0"/>
              <a:t>list of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/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</a:rPr>
              <a:t>CONTENT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 smtClean="0"/>
              <a:t>Changing </a:t>
            </a:r>
            <a:r>
              <a:rPr lang="en-US" altLang="ko-KR" dirty="0"/>
              <a:t>contents</a:t>
            </a:r>
          </a:p>
          <a:p>
            <a:pPr lvl="1" fontAlgn="base"/>
            <a:r>
              <a:rPr lang="en-US" altLang="ko-KR" dirty="0" smtClean="0"/>
              <a:t>    </a:t>
            </a:r>
            <a:r>
              <a:rPr lang="en-US" altLang="ko-KR" sz="1400" dirty="0" smtClean="0">
                <a:solidFill>
                  <a:srgbClr val="0070C0"/>
                </a:solidFill>
              </a:rPr>
              <a:t>.</a:t>
            </a:r>
            <a:r>
              <a:rPr lang="en-US" altLang="ko-KR" sz="1400" dirty="0" err="1">
                <a:solidFill>
                  <a:srgbClr val="0070C0"/>
                </a:solidFill>
              </a:rPr>
              <a:t>innerHTML</a:t>
            </a:r>
            <a:r>
              <a:rPr lang="en-US" altLang="ko-KR" sz="1400" dirty="0">
                <a:solidFill>
                  <a:srgbClr val="0070C0"/>
                </a:solidFill>
              </a:rPr>
              <a:t> </a:t>
            </a:r>
            <a:r>
              <a:rPr lang="en-US" altLang="ko-KR" sz="1400" dirty="0"/>
              <a:t>property of the element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Changing attribute </a:t>
            </a:r>
            <a:r>
              <a:rPr lang="en-US" altLang="ko-KR" dirty="0" smtClean="0"/>
              <a:t>values</a:t>
            </a:r>
          </a:p>
          <a:p>
            <a:pPr fontAlgn="base"/>
            <a:r>
              <a:rPr lang="en-US" altLang="ko-KR" dirty="0" smtClean="0"/>
              <a:t>    </a:t>
            </a:r>
            <a:r>
              <a:rPr lang="en-US" altLang="ko-KR" dirty="0" smtClean="0">
                <a:solidFill>
                  <a:srgbClr val="0070C0"/>
                </a:solidFill>
              </a:rPr>
              <a:t>.</a:t>
            </a:r>
            <a:r>
              <a:rPr lang="en-US" altLang="ko-KR" dirty="0" err="1" smtClean="0">
                <a:solidFill>
                  <a:srgbClr val="0070C0"/>
                </a:solidFill>
              </a:rPr>
              <a:t>attributename</a:t>
            </a:r>
            <a:r>
              <a:rPr lang="en-US" altLang="ko-KR" dirty="0" smtClean="0"/>
              <a:t> property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 smtClean="0"/>
              <a:t>Style</a:t>
            </a:r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dirty="0" smtClean="0">
                <a:solidFill>
                  <a:srgbClr val="0070C0"/>
                </a:solidFill>
              </a:rPr>
              <a:t>.</a:t>
            </a:r>
            <a:r>
              <a:rPr lang="en-US" altLang="ko-KR" dirty="0" err="1" smtClean="0">
                <a:solidFill>
                  <a:srgbClr val="0070C0"/>
                </a:solidFill>
              </a:rPr>
              <a:t>style.property</a:t>
            </a:r>
            <a:endParaRPr lang="en-US" altLang="ko-KR" dirty="0">
              <a:solidFill>
                <a:srgbClr val="0070C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08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Good Luck!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Uses Tags (ex) &lt;h1&gt;&lt;/h1&gt;)</a:t>
            </a: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&lt;!DOCTYPE&gt;</a:t>
            </a:r>
          </a:p>
          <a:p>
            <a:pPr lvl="1" fontAlgn="base">
              <a:spcAft>
                <a:spcPts val="3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Declares </a:t>
            </a:r>
            <a:r>
              <a:rPr lang="en-US" altLang="ko-KR" dirty="0"/>
              <a:t>the version of HTML</a:t>
            </a: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&lt;</a:t>
            </a:r>
            <a:r>
              <a:rPr lang="en-US" altLang="ko-KR" dirty="0" smtClean="0"/>
              <a:t>html&gt;</a:t>
            </a:r>
          </a:p>
          <a:p>
            <a:pPr fontAlgn="base">
              <a:spcAft>
                <a:spcPts val="300"/>
              </a:spcAft>
            </a:pPr>
            <a:r>
              <a:rPr lang="en-US" altLang="ko-KR" dirty="0" smtClean="0"/>
              <a:t>   </a:t>
            </a:r>
            <a:r>
              <a:rPr lang="en-US" altLang="ko-KR" sz="1200" dirty="0" smtClean="0"/>
              <a:t>Container </a:t>
            </a:r>
            <a:r>
              <a:rPr lang="en-US" altLang="ko-KR" sz="1200" dirty="0"/>
              <a:t>for the document</a:t>
            </a:r>
            <a:endParaRPr lang="en-US" altLang="ko-KR" dirty="0"/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&lt;head&gt;</a:t>
            </a:r>
          </a:p>
          <a:p>
            <a:pPr lvl="1" fontAlgn="base">
              <a:spcAft>
                <a:spcPts val="300"/>
              </a:spcAft>
            </a:pPr>
            <a:r>
              <a:rPr lang="en-US" altLang="ko-KR" dirty="0" smtClean="0"/>
              <a:t>   A </a:t>
            </a:r>
            <a:r>
              <a:rPr lang="en-US" altLang="ko-KR" dirty="0"/>
              <a:t>section to declare settings of the webpage</a:t>
            </a: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&lt;title&gt;</a:t>
            </a:r>
          </a:p>
          <a:p>
            <a:pPr lvl="1" fontAlgn="base">
              <a:spcAft>
                <a:spcPts val="300"/>
              </a:spcAft>
            </a:pPr>
            <a:r>
              <a:rPr lang="en-US" altLang="ko-KR" dirty="0" smtClean="0"/>
              <a:t>   Title </a:t>
            </a:r>
            <a:r>
              <a:rPr lang="en-US" altLang="ko-KR" dirty="0"/>
              <a:t>of the webpage</a:t>
            </a: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&lt;body&gt;</a:t>
            </a:r>
          </a:p>
          <a:p>
            <a:pPr lvl="1" fontAlgn="base">
              <a:spcAft>
                <a:spcPts val="300"/>
              </a:spcAft>
            </a:pPr>
            <a:r>
              <a:rPr lang="en-US" altLang="ko-KR" dirty="0" smtClean="0"/>
              <a:t>   All </a:t>
            </a:r>
            <a:r>
              <a:rPr lang="en-US" altLang="ko-KR" dirty="0"/>
              <a:t>visible elements of the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 smtClean="0"/>
              <a:t>Basic Structure: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&lt;!</a:t>
            </a:r>
            <a:r>
              <a:rPr lang="en-US" altLang="ko-KR" b="1" dirty="0" smtClean="0">
                <a:solidFill>
                  <a:srgbClr val="FF0000"/>
                </a:solidFill>
              </a:rPr>
              <a:t>DOCTYPE</a:t>
            </a:r>
            <a:r>
              <a:rPr lang="en-US" altLang="ko-KR" b="1" dirty="0" smtClean="0"/>
              <a:t> html&gt;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&lt;</a:t>
            </a:r>
            <a:r>
              <a:rPr lang="en-US" altLang="ko-KR" b="1" dirty="0" smtClean="0">
                <a:solidFill>
                  <a:srgbClr val="FF0000"/>
                </a:solidFill>
              </a:rPr>
              <a:t>html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  &lt;</a:t>
            </a:r>
            <a:r>
              <a:rPr lang="en-US" altLang="ko-KR" b="1" dirty="0" smtClean="0">
                <a:solidFill>
                  <a:srgbClr val="FF0000"/>
                </a:solidFill>
              </a:rPr>
              <a:t>head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b="1" dirty="0" smtClean="0"/>
              <a:t>&lt;</a:t>
            </a:r>
            <a:r>
              <a:rPr lang="en-US" altLang="ko-KR" b="1" dirty="0" smtClean="0">
                <a:solidFill>
                  <a:srgbClr val="FF0000"/>
                </a:solidFill>
              </a:rPr>
              <a:t>title</a:t>
            </a:r>
            <a:r>
              <a:rPr lang="en-US" altLang="ko-KR" b="1" dirty="0" smtClean="0"/>
              <a:t>&gt;</a:t>
            </a:r>
            <a:r>
              <a:rPr lang="en-US" altLang="ko-KR" dirty="0" smtClean="0"/>
              <a:t>Name of the website</a:t>
            </a:r>
            <a:r>
              <a:rPr lang="en-US" altLang="ko-KR" b="1" dirty="0" smtClean="0"/>
              <a:t>&lt;/</a:t>
            </a:r>
            <a:r>
              <a:rPr lang="en-US" altLang="ko-KR" b="1" dirty="0" smtClean="0">
                <a:solidFill>
                  <a:srgbClr val="FF0000"/>
                </a:solidFill>
              </a:rPr>
              <a:t>title</a:t>
            </a:r>
            <a:r>
              <a:rPr lang="en-US" altLang="ko-KR" b="1" dirty="0" smtClean="0"/>
              <a:t>&gt;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Links, scripts, title,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  </a:t>
            </a:r>
            <a:r>
              <a:rPr lang="en-US" altLang="ko-KR" b="1" dirty="0" smtClean="0"/>
              <a:t>&lt;/</a:t>
            </a:r>
            <a:r>
              <a:rPr lang="en-US" altLang="ko-KR" b="1" dirty="0" smtClean="0">
                <a:solidFill>
                  <a:srgbClr val="FF0000"/>
                </a:solidFill>
              </a:rPr>
              <a:t>head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  &lt;</a:t>
            </a:r>
            <a:r>
              <a:rPr lang="en-US" altLang="ko-KR" b="1" dirty="0" smtClean="0">
                <a:solidFill>
                  <a:srgbClr val="FF0000"/>
                </a:solidFill>
              </a:rPr>
              <a:t>body</a:t>
            </a:r>
            <a:r>
              <a:rPr lang="en-US" altLang="ko-KR" b="1" dirty="0" smtClean="0"/>
              <a:t>&gt;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Any visible structure like paragraph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  </a:t>
            </a:r>
            <a:r>
              <a:rPr lang="en-US" altLang="ko-KR" b="1" dirty="0" smtClean="0"/>
              <a:t>&lt;/</a:t>
            </a:r>
            <a:r>
              <a:rPr lang="en-US" altLang="ko-KR" b="1" dirty="0" smtClean="0">
                <a:solidFill>
                  <a:srgbClr val="FF0000"/>
                </a:solidFill>
              </a:rPr>
              <a:t>body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b="1" dirty="0" smtClean="0"/>
              <a:t>&lt;/</a:t>
            </a:r>
            <a:r>
              <a:rPr lang="en-US" altLang="ko-KR" b="1" dirty="0" smtClean="0">
                <a:solidFill>
                  <a:srgbClr val="FF0000"/>
                </a:solidFill>
              </a:rPr>
              <a:t>html</a:t>
            </a:r>
            <a:r>
              <a:rPr lang="en-US" altLang="ko-KR" b="1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130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Elements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 individual component of 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In the &lt;body&gt;!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Many types, but know these:</a:t>
            </a:r>
          </a:p>
          <a:p>
            <a:pPr>
              <a:spcAft>
                <a:spcPts val="12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b="1" dirty="0" smtClean="0"/>
              <a:t>Heading</a:t>
            </a:r>
            <a:r>
              <a:rPr lang="en-US" altLang="ko-KR" dirty="0" smtClean="0"/>
              <a:t>: &lt;h1&gt; ~ &lt;h6&gt; depending on size</a:t>
            </a:r>
          </a:p>
          <a:p>
            <a:pPr>
              <a:spcAft>
                <a:spcPts val="12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b="1" dirty="0" smtClean="0"/>
              <a:t>Paragraph</a:t>
            </a:r>
            <a:r>
              <a:rPr lang="en-US" altLang="ko-KR" dirty="0" smtClean="0"/>
              <a:t>: &lt;p&gt; for paragraphs</a:t>
            </a:r>
          </a:p>
          <a:p>
            <a:pPr>
              <a:spcAft>
                <a:spcPts val="12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b="1" dirty="0" err="1" smtClean="0"/>
              <a:t>Div</a:t>
            </a:r>
            <a:r>
              <a:rPr lang="en-US" altLang="ko-KR" dirty="0" smtClean="0"/>
              <a:t>: &lt;div&gt; an empty container</a:t>
            </a:r>
          </a:p>
          <a:p>
            <a:pPr>
              <a:spcAft>
                <a:spcPts val="12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b="1" dirty="0" smtClean="0"/>
              <a:t>Anchors</a:t>
            </a:r>
            <a:r>
              <a:rPr lang="en-US" altLang="ko-KR" dirty="0" smtClean="0"/>
              <a:t>: &lt;a&gt; links things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Remember to use </a:t>
            </a:r>
            <a:r>
              <a:rPr lang="en-US" altLang="ko-KR" b="1" dirty="0" smtClean="0"/>
              <a:t>a closing tag for these</a:t>
            </a:r>
            <a:r>
              <a:rPr lang="en-US" altLang="ko-KR" dirty="0" smtClean="0"/>
              <a:t>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Also, line breaks: 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ko-KR" dirty="0" smtClean="0"/>
              <a:t>Usage: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&lt;!</a:t>
            </a:r>
            <a:r>
              <a:rPr lang="en-US" altLang="ko-KR" dirty="0">
                <a:solidFill>
                  <a:srgbClr val="FF0000"/>
                </a:solidFill>
              </a:rPr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&lt;</a:t>
            </a:r>
            <a:r>
              <a:rPr lang="en-US" altLang="ko-KR" dirty="0">
                <a:solidFill>
                  <a:srgbClr val="FF0000"/>
                </a:solidFill>
              </a:rPr>
              <a:t>html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&lt;</a:t>
            </a:r>
            <a:r>
              <a:rPr lang="en-US" altLang="ko-KR" dirty="0">
                <a:solidFill>
                  <a:srgbClr val="FF0000"/>
                </a:solidFill>
              </a:rPr>
              <a:t>head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  &lt;</a:t>
            </a:r>
            <a:r>
              <a:rPr lang="en-US" altLang="ko-KR" dirty="0">
                <a:solidFill>
                  <a:srgbClr val="FF0000"/>
                </a:solidFill>
              </a:rPr>
              <a:t>title</a:t>
            </a:r>
            <a:r>
              <a:rPr lang="en-US" altLang="ko-KR" dirty="0"/>
              <a:t>&gt;Name of the website&lt;/</a:t>
            </a:r>
            <a:r>
              <a:rPr lang="en-US" altLang="ko-KR" dirty="0">
                <a:solidFill>
                  <a:srgbClr val="FF0000"/>
                </a:solidFill>
              </a:rPr>
              <a:t>title</a:t>
            </a:r>
            <a:r>
              <a:rPr lang="en-US" altLang="ko-KR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&lt;/</a:t>
            </a:r>
            <a:r>
              <a:rPr lang="en-US" altLang="ko-KR" dirty="0">
                <a:solidFill>
                  <a:srgbClr val="FF0000"/>
                </a:solidFill>
              </a:rPr>
              <a:t>head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&lt;</a:t>
            </a:r>
            <a:r>
              <a:rPr lang="en-US" altLang="ko-KR" dirty="0">
                <a:solidFill>
                  <a:srgbClr val="FF0000"/>
                </a:solidFill>
              </a:rPr>
              <a:t>body</a:t>
            </a:r>
            <a:r>
              <a:rPr lang="en-US" altLang="ko-KR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    </a:t>
            </a:r>
            <a:r>
              <a:rPr lang="en-US" altLang="ko-KR" b="1" dirty="0" smtClean="0"/>
              <a:t>&lt;</a:t>
            </a:r>
            <a:r>
              <a:rPr lang="en-US" altLang="ko-KR" b="1" dirty="0" smtClean="0">
                <a:solidFill>
                  <a:srgbClr val="FF0000"/>
                </a:solidFill>
              </a:rPr>
              <a:t>h1</a:t>
            </a:r>
            <a:r>
              <a:rPr lang="en-US" altLang="ko-KR" b="1" dirty="0" smtClean="0"/>
              <a:t>&gt;I’m the heading&lt;/</a:t>
            </a:r>
            <a:r>
              <a:rPr lang="en-US" altLang="ko-KR" b="1" dirty="0" smtClean="0">
                <a:solidFill>
                  <a:srgbClr val="FF0000"/>
                </a:solidFill>
              </a:rPr>
              <a:t>h1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&lt;</a:t>
            </a:r>
            <a:r>
              <a:rPr lang="en-US" altLang="ko-KR" b="1" dirty="0" smtClean="0">
                <a:solidFill>
                  <a:srgbClr val="FF0000"/>
                </a:solidFill>
              </a:rPr>
              <a:t>p</a:t>
            </a:r>
            <a:r>
              <a:rPr lang="en-US" altLang="ko-KR" b="1" dirty="0" smtClean="0"/>
              <a:t>&gt;I’m a paragraph&lt;/</a:t>
            </a:r>
            <a:r>
              <a:rPr lang="en-US" altLang="ko-KR" b="1" dirty="0" smtClean="0">
                <a:solidFill>
                  <a:srgbClr val="FF0000"/>
                </a:solidFill>
              </a:rPr>
              <a:t>p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&lt;</a:t>
            </a:r>
            <a:r>
              <a:rPr lang="en-US" altLang="ko-KR" b="1" dirty="0" smtClean="0">
                <a:solidFill>
                  <a:srgbClr val="FF0000"/>
                </a:solidFill>
              </a:rPr>
              <a:t>div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 &lt;</a:t>
            </a:r>
            <a:r>
              <a:rPr lang="en-US" altLang="ko-KR" b="1" dirty="0" smtClean="0">
                <a:solidFill>
                  <a:srgbClr val="FF0000"/>
                </a:solidFill>
              </a:rPr>
              <a:t>a</a:t>
            </a:r>
            <a:r>
              <a:rPr lang="en-US" altLang="ko-KR" b="1" dirty="0" smtClean="0"/>
              <a:t> </a:t>
            </a:r>
            <a:r>
              <a:rPr lang="en-US" altLang="ko-KR" b="1" dirty="0" err="1" smtClean="0">
                <a:solidFill>
                  <a:srgbClr val="00B050"/>
                </a:solidFill>
              </a:rPr>
              <a:t>href</a:t>
            </a:r>
            <a:r>
              <a:rPr lang="en-US" altLang="ko-KR" b="1" dirty="0" smtClean="0"/>
              <a:t>=</a:t>
            </a:r>
            <a:r>
              <a:rPr lang="en-US" altLang="ko-KR" b="1" dirty="0" smtClean="0">
                <a:hlinkClick r:id="rId2"/>
              </a:rPr>
              <a:t>https://www.google.com</a:t>
            </a:r>
            <a:r>
              <a:rPr lang="en-US" altLang="ko-KR" b="1" dirty="0" smtClean="0"/>
              <a:t>&gt;&lt;/</a:t>
            </a:r>
            <a:r>
              <a:rPr lang="en-US" altLang="ko-KR" b="1" dirty="0" smtClean="0">
                <a:solidFill>
                  <a:srgbClr val="FF0000"/>
                </a:solidFill>
              </a:rPr>
              <a:t>a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&lt;/</a:t>
            </a:r>
            <a:r>
              <a:rPr lang="en-US" altLang="ko-KR" b="1" dirty="0" smtClean="0">
                <a:solidFill>
                  <a:srgbClr val="FF0000"/>
                </a:solidFill>
              </a:rPr>
              <a:t>div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&lt;/</a:t>
            </a:r>
            <a:r>
              <a:rPr lang="en-US" altLang="ko-KR" dirty="0">
                <a:solidFill>
                  <a:srgbClr val="FF0000"/>
                </a:solidFill>
              </a:rPr>
              <a:t>body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</a:t>
            </a:r>
            <a:r>
              <a:rPr lang="en-US" altLang="ko-KR" dirty="0">
                <a:solidFill>
                  <a:srgbClr val="FF0000"/>
                </a:solidFill>
              </a:rPr>
              <a:t>html</a:t>
            </a:r>
            <a:r>
              <a:rPr lang="en-US" altLang="ko-KR" dirty="0"/>
              <a:t>&gt;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6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Elements with Attributes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Attributes: gives more info about the element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Name=“value”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ALWAYS in the starting tag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Elements: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 Images: </a:t>
            </a:r>
            <a:r>
              <a:rPr lang="en-US" altLang="ko-KR" b="1" dirty="0" smtClean="0"/>
              <a:t>source (</a:t>
            </a:r>
            <a:r>
              <a:rPr lang="en-US" altLang="ko-KR" b="1" dirty="0" err="1" smtClean="0"/>
              <a:t>src</a:t>
            </a:r>
            <a:r>
              <a:rPr lang="en-US" altLang="ko-KR" b="1" dirty="0" smtClean="0"/>
              <a:t>)</a:t>
            </a:r>
            <a:r>
              <a:rPr lang="en-US" altLang="ko-KR" dirty="0" smtClean="0"/>
              <a:t> is the </a:t>
            </a:r>
            <a:r>
              <a:rPr lang="en-US" altLang="ko-KR" u="sng" dirty="0" smtClean="0"/>
              <a:t>attribute</a:t>
            </a:r>
            <a:r>
              <a:rPr lang="en-US" altLang="ko-KR" dirty="0" smtClean="0"/>
              <a:t>, </a:t>
            </a:r>
            <a:r>
              <a:rPr lang="en-US" altLang="ko-KR" b="1" dirty="0" smtClean="0"/>
              <a:t>image file name</a:t>
            </a:r>
            <a:r>
              <a:rPr lang="en-US" altLang="ko-KR" dirty="0" smtClean="0"/>
              <a:t> is the </a:t>
            </a:r>
            <a:r>
              <a:rPr lang="en-US" altLang="ko-KR" u="sng" dirty="0" smtClean="0"/>
              <a:t>value</a:t>
            </a:r>
            <a:endParaRPr lang="en-US" altLang="ko-KR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Links: </a:t>
            </a:r>
            <a:r>
              <a:rPr lang="en-US" altLang="ko-KR" b="1" dirty="0" err="1" smtClean="0"/>
              <a:t>href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is the </a:t>
            </a:r>
            <a:r>
              <a:rPr lang="en-US" altLang="ko-KR" u="sng" dirty="0" smtClean="0"/>
              <a:t>attribute</a:t>
            </a:r>
            <a:r>
              <a:rPr lang="en-US" altLang="ko-KR" dirty="0" smtClean="0"/>
              <a:t>, </a:t>
            </a:r>
            <a:r>
              <a:rPr lang="en-US" altLang="ko-KR" b="1" dirty="0" err="1" smtClean="0"/>
              <a:t>url</a:t>
            </a:r>
            <a:r>
              <a:rPr lang="en-US" altLang="ko-KR" dirty="0" smtClean="0"/>
              <a:t> is the </a:t>
            </a:r>
            <a:r>
              <a:rPr lang="en-US" altLang="ko-KR" u="sng" dirty="0" smtClean="0"/>
              <a:t>value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Images with Links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Put image between anchors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ko-KR" dirty="0" smtClean="0"/>
              <a:t>Usage: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&lt;!</a:t>
            </a:r>
            <a:r>
              <a:rPr lang="en-US" altLang="ko-KR" dirty="0">
                <a:solidFill>
                  <a:srgbClr val="FF0000"/>
                </a:solidFill>
              </a:rPr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&lt;</a:t>
            </a:r>
            <a:r>
              <a:rPr lang="en-US" altLang="ko-KR" dirty="0">
                <a:solidFill>
                  <a:srgbClr val="FF0000"/>
                </a:solidFill>
              </a:rPr>
              <a:t>html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&lt;</a:t>
            </a:r>
            <a:r>
              <a:rPr lang="en-US" altLang="ko-KR" dirty="0">
                <a:solidFill>
                  <a:srgbClr val="FF0000"/>
                </a:solidFill>
              </a:rPr>
              <a:t>head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  &lt;</a:t>
            </a:r>
            <a:r>
              <a:rPr lang="en-US" altLang="ko-KR" dirty="0">
                <a:solidFill>
                  <a:srgbClr val="FF0000"/>
                </a:solidFill>
              </a:rPr>
              <a:t>title</a:t>
            </a:r>
            <a:r>
              <a:rPr lang="en-US" altLang="ko-KR" dirty="0"/>
              <a:t>&gt;Name of the website&lt;/</a:t>
            </a:r>
            <a:r>
              <a:rPr lang="en-US" altLang="ko-KR" dirty="0">
                <a:solidFill>
                  <a:srgbClr val="FF0000"/>
                </a:solidFill>
              </a:rPr>
              <a:t>title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&lt;/</a:t>
            </a:r>
            <a:r>
              <a:rPr lang="en-US" altLang="ko-KR" dirty="0">
                <a:solidFill>
                  <a:srgbClr val="FF0000"/>
                </a:solidFill>
              </a:rPr>
              <a:t>head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&lt;</a:t>
            </a:r>
            <a:r>
              <a:rPr lang="en-US" altLang="ko-KR" dirty="0">
                <a:solidFill>
                  <a:srgbClr val="FF0000"/>
                </a:solidFill>
              </a:rPr>
              <a:t>body</a:t>
            </a:r>
            <a:r>
              <a:rPr lang="en-US" altLang="ko-KR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b="1" dirty="0"/>
              <a:t>&lt;</a:t>
            </a:r>
            <a:r>
              <a:rPr lang="en-US" altLang="ko-KR" b="1" dirty="0" err="1">
                <a:solidFill>
                  <a:srgbClr val="FF0000"/>
                </a:solidFill>
              </a:rPr>
              <a:t>img</a:t>
            </a:r>
            <a:r>
              <a:rPr lang="en-US" altLang="ko-KR" b="1" dirty="0"/>
              <a:t> </a:t>
            </a:r>
            <a:r>
              <a:rPr lang="en-US" altLang="ko-KR" b="1" dirty="0" err="1">
                <a:solidFill>
                  <a:srgbClr val="00B050"/>
                </a:solidFill>
              </a:rPr>
              <a:t>src</a:t>
            </a:r>
            <a:r>
              <a:rPr lang="en-US" altLang="ko-KR" b="1" dirty="0"/>
              <a:t>=</a:t>
            </a:r>
            <a:r>
              <a:rPr lang="en-US" altLang="ko-KR" b="1" dirty="0">
                <a:solidFill>
                  <a:srgbClr val="FFC000"/>
                </a:solidFill>
              </a:rPr>
              <a:t>“img_name.jpg”</a:t>
            </a:r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    </a:t>
            </a:r>
            <a:r>
              <a:rPr lang="en-US" altLang="ko-KR" b="1" dirty="0"/>
              <a:t>&lt;</a:t>
            </a:r>
            <a:r>
              <a:rPr lang="en-US" altLang="ko-KR" b="1" dirty="0">
                <a:solidFill>
                  <a:srgbClr val="FF0000"/>
                </a:solidFill>
              </a:rPr>
              <a:t>a</a:t>
            </a:r>
            <a:r>
              <a:rPr lang="en-US" altLang="ko-KR" b="1" dirty="0"/>
              <a:t> </a:t>
            </a:r>
            <a:r>
              <a:rPr lang="en-US" altLang="ko-KR" b="1" dirty="0" err="1">
                <a:solidFill>
                  <a:srgbClr val="00B050"/>
                </a:solidFill>
              </a:rPr>
              <a:t>href</a:t>
            </a:r>
            <a:r>
              <a:rPr lang="en-US" altLang="ko-KR" b="1" dirty="0">
                <a:solidFill>
                  <a:srgbClr val="FFC000"/>
                </a:solidFill>
              </a:rPr>
              <a:t>=“https://www.a.com</a:t>
            </a:r>
            <a:r>
              <a:rPr lang="en-US" altLang="ko-KR" b="1" dirty="0" smtClean="0">
                <a:solidFill>
                  <a:srgbClr val="FFC000"/>
                </a:solidFill>
              </a:rPr>
              <a:t>”</a:t>
            </a:r>
            <a:r>
              <a:rPr lang="en-US" altLang="ko-KR" b="1" dirty="0" smtClean="0"/>
              <a:t>&gt;Link&lt;/</a:t>
            </a:r>
            <a:r>
              <a:rPr lang="en-US" altLang="ko-KR" b="1" dirty="0">
                <a:solidFill>
                  <a:srgbClr val="FF0000"/>
                </a:solidFill>
              </a:rPr>
              <a:t>a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en-US" altLang="ko-KR" b="1" dirty="0"/>
              <a:t>&lt;</a:t>
            </a:r>
            <a:r>
              <a:rPr lang="en-US" altLang="ko-KR" b="1" dirty="0">
                <a:solidFill>
                  <a:srgbClr val="FF0000"/>
                </a:solidFill>
              </a:rPr>
              <a:t>a</a:t>
            </a:r>
            <a:r>
              <a:rPr lang="en-US" altLang="ko-KR" b="1" dirty="0"/>
              <a:t> </a:t>
            </a:r>
            <a:r>
              <a:rPr lang="en-US" altLang="ko-KR" b="1" dirty="0" err="1">
                <a:solidFill>
                  <a:srgbClr val="00B050"/>
                </a:solidFill>
              </a:rPr>
              <a:t>href</a:t>
            </a:r>
            <a:r>
              <a:rPr lang="en-US" altLang="ko-KR" b="1" dirty="0">
                <a:solidFill>
                  <a:srgbClr val="FFC000"/>
                </a:solidFill>
              </a:rPr>
              <a:t>=“https://www.a.com</a:t>
            </a:r>
            <a:r>
              <a:rPr lang="en-US" altLang="ko-KR" b="1" dirty="0" smtClean="0">
                <a:solidFill>
                  <a:srgbClr val="FFC000"/>
                </a:solidFill>
              </a:rPr>
              <a:t>”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    &lt;</a:t>
            </a:r>
            <a:r>
              <a:rPr lang="en-US" altLang="ko-KR" b="1" dirty="0" err="1">
                <a:solidFill>
                  <a:srgbClr val="FF0000"/>
                </a:solidFill>
              </a:rPr>
              <a:t>img</a:t>
            </a:r>
            <a:r>
              <a:rPr lang="en-US" altLang="ko-KR" b="1" dirty="0"/>
              <a:t> </a:t>
            </a:r>
            <a:r>
              <a:rPr lang="en-US" altLang="ko-KR" b="1" dirty="0" err="1">
                <a:solidFill>
                  <a:srgbClr val="00B050"/>
                </a:solidFill>
              </a:rPr>
              <a:t>src</a:t>
            </a:r>
            <a:r>
              <a:rPr lang="en-US" altLang="ko-KR" b="1" dirty="0"/>
              <a:t>=</a:t>
            </a:r>
            <a:r>
              <a:rPr lang="en-US" altLang="ko-KR" b="1" dirty="0">
                <a:solidFill>
                  <a:srgbClr val="FFC000"/>
                </a:solidFill>
              </a:rPr>
              <a:t>“img_name.jpg</a:t>
            </a:r>
            <a:r>
              <a:rPr lang="en-US" altLang="ko-KR" b="1" dirty="0" smtClean="0">
                <a:solidFill>
                  <a:srgbClr val="FFC000"/>
                </a:solidFill>
              </a:rPr>
              <a:t>”</a:t>
            </a:r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</a:rPr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altLang="ko-KR" b="1" dirty="0" smtClean="0"/>
              <a:t>&lt;/</a:t>
            </a:r>
            <a:r>
              <a:rPr lang="en-US" altLang="ko-KR" b="1" dirty="0">
                <a:solidFill>
                  <a:srgbClr val="FF0000"/>
                </a:solidFill>
              </a:rPr>
              <a:t>a</a:t>
            </a:r>
            <a:r>
              <a:rPr lang="en-US" altLang="ko-KR" b="1" dirty="0" smtClean="0"/>
              <a:t>&gt;</a:t>
            </a:r>
            <a:endParaRPr lang="en-US" altLang="ko-KR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  &lt;/</a:t>
            </a:r>
            <a:r>
              <a:rPr lang="en-US" altLang="ko-KR" dirty="0">
                <a:solidFill>
                  <a:srgbClr val="FF0000"/>
                </a:solidFill>
              </a:rPr>
              <a:t>body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</a:t>
            </a:r>
            <a:r>
              <a:rPr lang="en-US" altLang="ko-KR" dirty="0">
                <a:solidFill>
                  <a:srgbClr val="FF0000"/>
                </a:solidFill>
              </a:rPr>
              <a:t>html</a:t>
            </a:r>
            <a:r>
              <a:rPr lang="en-US" altLang="ko-KR" dirty="0"/>
              <a:t>&gt;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3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Lists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b="1" dirty="0" smtClean="0"/>
              <a:t>Unordered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Unordered list: &lt;</a:t>
            </a:r>
            <a:r>
              <a:rPr lang="en-US" altLang="ko-KR" dirty="0" err="1" smtClean="0">
                <a:solidFill>
                  <a:srgbClr val="FF0000"/>
                </a:solidFill>
              </a:rPr>
              <a:t>ul</a:t>
            </a:r>
            <a:r>
              <a:rPr lang="en-US" altLang="ko-KR" dirty="0" smtClean="0"/>
              <a:t>&gt;&lt;/</a:t>
            </a:r>
            <a:r>
              <a:rPr lang="en-US" altLang="ko-KR" dirty="0" err="1" smtClean="0">
                <a:solidFill>
                  <a:srgbClr val="FF0000"/>
                </a:solidFill>
              </a:rPr>
              <a:t>ul</a:t>
            </a:r>
            <a:r>
              <a:rPr lang="en-US" altLang="ko-KR" dirty="0" smtClean="0"/>
              <a:t>&gt;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Each list element: &lt;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&gt;&lt;/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Represented by bullet points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&lt;</a:t>
            </a:r>
            <a:r>
              <a:rPr lang="en-US" altLang="ko-KR" dirty="0" err="1" smtClean="0">
                <a:solidFill>
                  <a:srgbClr val="FF0000"/>
                </a:solidFill>
              </a:rPr>
              <a:t>ul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&lt;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  <a:r>
              <a:rPr lang="en-US" altLang="ko-KR" dirty="0" err="1" smtClean="0"/>
              <a:t>Semira</a:t>
            </a:r>
            <a:r>
              <a:rPr lang="en-US" altLang="ko-KR" dirty="0" smtClean="0"/>
              <a:t>&lt;/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&lt;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&gt;Abdu&lt;/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&lt;/</a:t>
            </a:r>
            <a:r>
              <a:rPr lang="en-US" altLang="ko-KR" dirty="0" err="1" smtClean="0">
                <a:solidFill>
                  <a:srgbClr val="FF0000"/>
                </a:solidFill>
              </a:rPr>
              <a:t>ul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ko-KR" sz="1600" b="1" dirty="0" smtClean="0"/>
              <a:t>Ordered</a:t>
            </a:r>
            <a:endParaRPr lang="en-US" altLang="ko-KR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Ordered list: &lt;</a:t>
            </a:r>
            <a:r>
              <a:rPr lang="en-US" altLang="ko-KR" dirty="0" err="1" smtClean="0">
                <a:solidFill>
                  <a:srgbClr val="FF0000"/>
                </a:solidFill>
              </a:rPr>
              <a:t>ol</a:t>
            </a:r>
            <a:r>
              <a:rPr lang="en-US" altLang="ko-KR" dirty="0" smtClean="0"/>
              <a:t>&gt;&lt;/</a:t>
            </a:r>
            <a:r>
              <a:rPr lang="en-US" altLang="ko-KR" dirty="0" err="1" smtClean="0">
                <a:solidFill>
                  <a:srgbClr val="FF0000"/>
                </a:solidFill>
              </a:rPr>
              <a:t>ol</a:t>
            </a:r>
            <a:r>
              <a:rPr lang="en-US" altLang="ko-KR" dirty="0" smtClean="0"/>
              <a:t>&gt;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Attribute: &lt;</a:t>
            </a:r>
            <a:r>
              <a:rPr lang="en-US" altLang="ko-KR" dirty="0" err="1" smtClean="0">
                <a:solidFill>
                  <a:srgbClr val="FF0000"/>
                </a:solidFill>
              </a:rPr>
              <a:t>ol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type</a:t>
            </a:r>
            <a:r>
              <a:rPr lang="en-US" altLang="ko-KR" dirty="0" smtClean="0"/>
              <a:t>=</a:t>
            </a:r>
            <a:r>
              <a:rPr lang="en-US" altLang="ko-KR" dirty="0" smtClean="0">
                <a:solidFill>
                  <a:srgbClr val="FFC000"/>
                </a:solidFill>
              </a:rPr>
              <a:t>“1”</a:t>
            </a:r>
            <a:r>
              <a:rPr lang="en-US" altLang="ko-KR" dirty="0" smtClean="0"/>
              <a:t>&gt;&lt;/</a:t>
            </a:r>
            <a:r>
              <a:rPr lang="en-US" altLang="ko-KR" dirty="0" err="1" smtClean="0">
                <a:solidFill>
                  <a:srgbClr val="FF0000"/>
                </a:solidFill>
              </a:rPr>
              <a:t>ol</a:t>
            </a:r>
            <a:r>
              <a:rPr lang="en-US" altLang="ko-KR" dirty="0" smtClean="0"/>
              <a:t>&gt;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Each list element: &lt;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&gt;&lt;/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Represented by 1, 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, I, a, A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&lt;</a:t>
            </a:r>
            <a:r>
              <a:rPr lang="en-US" altLang="ko-KR" dirty="0" err="1" smtClean="0">
                <a:solidFill>
                  <a:srgbClr val="FF0000"/>
                </a:solidFill>
              </a:rPr>
              <a:t>ol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type</a:t>
            </a:r>
            <a:r>
              <a:rPr lang="en-US" altLang="ko-KR" dirty="0" smtClean="0"/>
              <a:t>=</a:t>
            </a:r>
            <a:r>
              <a:rPr lang="en-US" altLang="ko-KR" dirty="0" smtClean="0">
                <a:solidFill>
                  <a:srgbClr val="FFC000"/>
                </a:solidFill>
              </a:rPr>
              <a:t>“a”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&lt;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  <a:r>
              <a:rPr lang="en-US" altLang="ko-KR" dirty="0" err="1" smtClean="0"/>
              <a:t>Mekebib</a:t>
            </a:r>
            <a:r>
              <a:rPr lang="en-US" altLang="ko-KR" dirty="0" smtClean="0"/>
              <a:t>&lt;/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&lt;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  <a:r>
              <a:rPr lang="en-US" altLang="ko-KR" dirty="0" err="1" smtClean="0"/>
              <a:t>Tizita</a:t>
            </a:r>
            <a:r>
              <a:rPr lang="en-US" altLang="ko-KR" dirty="0" smtClean="0"/>
              <a:t>&lt;/</a:t>
            </a:r>
            <a:r>
              <a:rPr lang="en-US" altLang="ko-KR" dirty="0" smtClean="0">
                <a:solidFill>
                  <a:srgbClr val="FF0000"/>
                </a:solidFill>
              </a:rPr>
              <a:t>li</a:t>
            </a:r>
            <a:r>
              <a:rPr lang="en-US" altLang="ko-KR" dirty="0" smtClean="0"/>
              <a:t>&gt;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&lt;/</a:t>
            </a:r>
            <a:r>
              <a:rPr lang="en-US" altLang="ko-KR" dirty="0" err="1" smtClean="0">
                <a:solidFill>
                  <a:srgbClr val="FF0000"/>
                </a:solidFill>
              </a:rPr>
              <a:t>ol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4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Uses &lt;table&gt;&lt;/table&gt;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&lt;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&gt;: 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&lt;td&gt;: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&gt;: table heading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Usage: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&lt;</a:t>
            </a:r>
            <a:r>
              <a:rPr lang="en-US" altLang="ko-KR" dirty="0">
                <a:solidFill>
                  <a:srgbClr val="FF0000"/>
                </a:solidFill>
              </a:rPr>
              <a:t>body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/>
              <a:t>    </a:t>
            </a:r>
            <a:r>
              <a:rPr lang="en-US" altLang="ko-KR" b="1" dirty="0" smtClean="0"/>
              <a:t>&lt;</a:t>
            </a:r>
            <a:r>
              <a:rPr lang="en-US" altLang="ko-KR" b="1" dirty="0" smtClean="0">
                <a:solidFill>
                  <a:srgbClr val="FF0000"/>
                </a:solidFill>
              </a:rPr>
              <a:t>table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&lt;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tr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  &lt;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th</a:t>
            </a:r>
            <a:r>
              <a:rPr lang="en-US" altLang="ko-KR" b="1" dirty="0" smtClean="0"/>
              <a:t>&gt;first&lt;/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th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  &lt;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th</a:t>
            </a:r>
            <a:r>
              <a:rPr lang="en-US" altLang="ko-KR" b="1" dirty="0" smtClean="0"/>
              <a:t>&gt;last&lt;/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th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      &lt;/</a:t>
            </a:r>
            <a:r>
              <a:rPr lang="en-US" altLang="ko-KR" b="1" dirty="0" err="1" smtClean="0"/>
              <a:t>tr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&lt;</a:t>
            </a:r>
            <a:r>
              <a:rPr lang="en-US" altLang="ko-KR" b="1" dirty="0" err="1" smtClean="0"/>
              <a:t>tr</a:t>
            </a:r>
            <a:r>
              <a:rPr lang="en-US" altLang="ko-KR" b="1" dirty="0" smtClean="0"/>
              <a:t>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   &lt;td&gt;Habib&lt;/td&gt;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   &lt;td&gt;</a:t>
            </a:r>
            <a:r>
              <a:rPr lang="en-US" altLang="ko-KR" b="1" dirty="0" err="1" smtClean="0"/>
              <a:t>Nuredin</a:t>
            </a:r>
            <a:r>
              <a:rPr lang="en-US" altLang="ko-KR" b="1" dirty="0" smtClean="0"/>
              <a:t>&lt;/td&gt;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/>
              <a:t> </a:t>
            </a:r>
            <a:r>
              <a:rPr lang="en-US" altLang="ko-KR" b="1" dirty="0" smtClean="0"/>
              <a:t>     &lt;/</a:t>
            </a:r>
            <a:r>
              <a:rPr lang="en-US" altLang="ko-KR" b="1" dirty="0" err="1" smtClean="0"/>
              <a:t>tr</a:t>
            </a:r>
            <a:r>
              <a:rPr lang="en-US" altLang="ko-KR" b="1" dirty="0" smtClean="0"/>
              <a:t>&gt;  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b="1" dirty="0" smtClean="0"/>
              <a:t>&lt;/table&gt;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ko-KR" dirty="0" smtClean="0"/>
              <a:t> &lt;/</a:t>
            </a:r>
            <a:r>
              <a:rPr lang="en-US" altLang="ko-KR" dirty="0">
                <a:solidFill>
                  <a:srgbClr val="FF0000"/>
                </a:solidFill>
              </a:rPr>
              <a:t>body</a:t>
            </a:r>
            <a:r>
              <a:rPr lang="en-US" altLang="ko-KR" dirty="0"/>
              <a:t>&gt;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8313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2098</Words>
  <Application>Microsoft Office PowerPoint</Application>
  <PresentationFormat>On-screen Show (16:9)</PresentationFormat>
  <Paragraphs>508</Paragraphs>
  <Slides>48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Open Sans</vt:lpstr>
      <vt:lpstr>PT Sans Narrow</vt:lpstr>
      <vt:lpstr>맑은 고딕</vt:lpstr>
      <vt:lpstr>Arial</vt:lpstr>
      <vt:lpstr>Courier New</vt:lpstr>
      <vt:lpstr>tropic</vt:lpstr>
      <vt:lpstr>Week 2 Review</vt:lpstr>
      <vt:lpstr>Announcements</vt:lpstr>
      <vt:lpstr>What did we learn this week?</vt:lpstr>
      <vt:lpstr>HTML</vt:lpstr>
      <vt:lpstr>HTML</vt:lpstr>
      <vt:lpstr>Elements</vt:lpstr>
      <vt:lpstr>Elements with Attributes</vt:lpstr>
      <vt:lpstr>Lists</vt:lpstr>
      <vt:lpstr>Table</vt:lpstr>
      <vt:lpstr>Div Element</vt:lpstr>
      <vt:lpstr>Style Attribute</vt:lpstr>
      <vt:lpstr>CSS</vt:lpstr>
      <vt:lpstr>How to use CSS </vt:lpstr>
      <vt:lpstr>External CSS</vt:lpstr>
      <vt:lpstr>How to link the HTML and CSS file</vt:lpstr>
      <vt:lpstr>Syntax</vt:lpstr>
      <vt:lpstr>Syntax</vt:lpstr>
      <vt:lpstr>Selectors</vt:lpstr>
      <vt:lpstr>Universal Selector</vt:lpstr>
      <vt:lpstr>Id Selectors</vt:lpstr>
      <vt:lpstr>Class Selectors</vt:lpstr>
      <vt:lpstr>Other Selector Specifications</vt:lpstr>
      <vt:lpstr>Declarations</vt:lpstr>
      <vt:lpstr>Colors</vt:lpstr>
      <vt:lpstr>Fonts</vt:lpstr>
      <vt:lpstr>CSS Box Model</vt:lpstr>
      <vt:lpstr>CSS Box Model</vt:lpstr>
      <vt:lpstr>JavaScript</vt:lpstr>
      <vt:lpstr>Intro to JavaScript</vt:lpstr>
      <vt:lpstr>Variables</vt:lpstr>
      <vt:lpstr>Variables</vt:lpstr>
      <vt:lpstr>Data Types: Primitive Data</vt:lpstr>
      <vt:lpstr>Data Types: Objects</vt:lpstr>
      <vt:lpstr>Syntax</vt:lpstr>
      <vt:lpstr>Conditionals</vt:lpstr>
      <vt:lpstr>External JavaScript</vt:lpstr>
      <vt:lpstr>Output</vt:lpstr>
      <vt:lpstr>Output: Browser Console</vt:lpstr>
      <vt:lpstr>Output: Alert</vt:lpstr>
      <vt:lpstr>Output: innerHTML</vt:lpstr>
      <vt:lpstr>Events</vt:lpstr>
      <vt:lpstr>Events example</vt:lpstr>
      <vt:lpstr>Events example</vt:lpstr>
      <vt:lpstr>Events</vt:lpstr>
      <vt:lpstr>JavaScript HTML DOM</vt:lpstr>
      <vt:lpstr>HTML DOM</vt:lpstr>
      <vt:lpstr>Element and Content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</dc:title>
  <dc:creator>Juhoon Lee</dc:creator>
  <cp:lastModifiedBy>Juhoon Lee</cp:lastModifiedBy>
  <cp:revision>72</cp:revision>
  <dcterms:modified xsi:type="dcterms:W3CDTF">2017-07-21T09:53:51Z</dcterms:modified>
</cp:coreProperties>
</file>